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26"/>
  </p:notesMasterIdLst>
  <p:sldIdLst>
    <p:sldId id="256" r:id="rId5"/>
    <p:sldId id="257" r:id="rId6"/>
    <p:sldId id="258" r:id="rId7"/>
    <p:sldId id="306" r:id="rId8"/>
    <p:sldId id="259" r:id="rId9"/>
    <p:sldId id="260" r:id="rId10"/>
    <p:sldId id="261" r:id="rId11"/>
    <p:sldId id="263" r:id="rId12"/>
    <p:sldId id="262" r:id="rId13"/>
    <p:sldId id="267" r:id="rId14"/>
    <p:sldId id="268" r:id="rId15"/>
    <p:sldId id="269" r:id="rId16"/>
    <p:sldId id="270" r:id="rId17"/>
    <p:sldId id="271" r:id="rId18"/>
    <p:sldId id="301" r:id="rId19"/>
    <p:sldId id="284" r:id="rId20"/>
    <p:sldId id="302" r:id="rId21"/>
    <p:sldId id="303" r:id="rId22"/>
    <p:sldId id="304" r:id="rId23"/>
    <p:sldId id="307" r:id="rId24"/>
    <p:sldId id="305" r:id="rId25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5" autoAdjust="0"/>
    <p:restoredTop sz="86156" autoAdjust="0"/>
  </p:normalViewPr>
  <p:slideViewPr>
    <p:cSldViewPr snapToGrid="0" snapToObjects="1">
      <p:cViewPr varScale="1">
        <p:scale>
          <a:sx n="99" d="100"/>
          <a:sy n="99" d="100"/>
        </p:scale>
        <p:origin x="80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23-8-2018</a:t>
            </a:fld>
            <a:endParaRPr lang="nl-N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together as in for example using preseed commands from kickstart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8ED7C-B5AA-4488-8896-2773736DB94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29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course much more such as abstraction of VM configuration. Instead of VirtualBox you can create different types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9238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244BA5-AAE0-4A97-B511-BA37C6D2F9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2" y="220273"/>
            <a:ext cx="1865111" cy="4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8/23/2018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244BA5-AAE0-4A97-B511-BA37C6D2F9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2" y="220273"/>
            <a:ext cx="1865111" cy="42039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t>8/23/2018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t>8/23/2018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t>8/23/2018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t>8/23/2018</a:t>
            </a:fld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Titel van de presentatie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199" y="4616634"/>
            <a:ext cx="1600066" cy="32879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609306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797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6" y="2385420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797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</p:spTree>
    <p:extLst>
      <p:ext uri="{BB962C8B-B14F-4D97-AF65-F5344CB8AC3E}">
        <p14:creationId xmlns:p14="http://schemas.microsoft.com/office/powerpoint/2010/main" val="269983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199" y="4616634"/>
            <a:ext cx="1600066" cy="3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1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199" y="4616634"/>
            <a:ext cx="1600066" cy="3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2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199" y="4616634"/>
            <a:ext cx="1600066" cy="3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57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199" y="4616634"/>
            <a:ext cx="1600066" cy="3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82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244BA5-AAE0-4A97-B511-BA37C6D2F9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2" y="220273"/>
            <a:ext cx="1865111" cy="42039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48ECDEC-1732-4FD3-939D-A1B04DB78308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8F53C57-084F-4B93-87D7-D620BF8A79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87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44BA5-AAE0-4A97-B511-BA37C6D2F9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2" y="220273"/>
            <a:ext cx="1865111" cy="42039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16DA-0E4B-CC41-ACBF-76C3BC02E189}" type="datetime1">
              <a:rPr lang="en-US" smtClean="0"/>
              <a:t>8/23/2018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Titel van de presentatie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8D44-D820-BB49-9309-B66E37C4EE70}" type="datetime1">
              <a:rPr lang="en-US" smtClean="0"/>
              <a:t>8/23/2018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Titel van de presentatie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6030-B80C-7C4C-B97F-1ADFAB53E146}" type="datetime1">
              <a:rPr lang="en-US" smtClean="0"/>
              <a:t>8/23/2018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Titel van de presentatie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5400000" y="1548000"/>
            <a:ext cx="3024000" cy="3024000"/>
          </a:xfrm>
          <a:prstGeom prst="rect">
            <a:avLst/>
          </a:prstGeom>
          <a:solidFill>
            <a:schemeClr val="tx2"/>
          </a:solidFill>
        </p:spPr>
        <p:txBody>
          <a:bodyPr vert="horz" lIns="90000" tIns="90000" rIns="72000" bIns="72000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B474-0AB7-8846-BA6A-67033A8CF4FA}" type="datetime1">
              <a:rPr lang="en-US" smtClean="0"/>
              <a:t>8/23/2018</a:t>
            </a:fld>
            <a:endParaRPr lang="nl-N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Titel van de presentatie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50C8-7311-E14C-816D-7251E320C8DC}" type="datetime1">
              <a:rPr lang="en-US" smtClean="0"/>
              <a:t>8/23/2018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8/23/2018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244BA5-AAE0-4A97-B511-BA37C6D2F9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2" y="220273"/>
            <a:ext cx="1865111" cy="42039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4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8/23/2018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 van de presentatie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A244BA5-AAE0-4A97-B511-BA37C6D2F9F5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560" y="381945"/>
            <a:ext cx="1297614" cy="2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0.jpe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windows/downloads/virtual-machines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www.oracle.com/technetwork/middleware/soasuite/learnmore/vmsoa122130-4122735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hyperlink" Target="https://developer.microsoft.com/en-us/microsoft-edge/tools/vm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6.png"/><Relationship Id="rId7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3BD7193-36C9-42A9-98FB-1E25A4878835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57FDFD-80C2-496C-A667-1F0DC497B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63553" cy="3024000"/>
          </a:xfrm>
        </p:spPr>
        <p:txBody>
          <a:bodyPr/>
          <a:lstStyle/>
          <a:p>
            <a:r>
              <a:rPr lang="en-US" dirty="0"/>
              <a:t>Virtual Machines for use in </a:t>
            </a:r>
            <a:r>
              <a:rPr lang="en-US" dirty="0" err="1"/>
              <a:t>PoC</a:t>
            </a:r>
            <a:r>
              <a:rPr lang="en-US" dirty="0"/>
              <a:t>, development, tryout, workshop</a:t>
            </a:r>
          </a:p>
        </p:txBody>
      </p:sp>
    </p:spTree>
    <p:extLst>
      <p:ext uri="{BB962C8B-B14F-4D97-AF65-F5344CB8AC3E}">
        <p14:creationId xmlns:p14="http://schemas.microsoft.com/office/powerpoint/2010/main" val="3828821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own VMs</a:t>
            </a:r>
            <a:br>
              <a:rPr lang="en-US" dirty="0"/>
            </a:br>
            <a:r>
              <a:rPr lang="en-US" dirty="0"/>
              <a:t>Kickstart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88" y="1369628"/>
            <a:ext cx="7886626" cy="3571028"/>
          </a:xfrm>
        </p:spPr>
        <p:txBody>
          <a:bodyPr>
            <a:normAutofit/>
          </a:bodyPr>
          <a:lstStyle/>
          <a:p>
            <a:r>
              <a:rPr lang="en-US" dirty="0"/>
              <a:t>Unattended installations of Red Hat Linux based distro’s like Oracle Linux</a:t>
            </a:r>
          </a:p>
          <a:p>
            <a:endParaRPr lang="en-US" dirty="0"/>
          </a:p>
          <a:p>
            <a:r>
              <a:rPr lang="en-US" dirty="0"/>
              <a:t>Does everything the OS installer does</a:t>
            </a:r>
            <a:br>
              <a:rPr lang="en-US" dirty="0"/>
            </a:br>
            <a:r>
              <a:rPr lang="en-US" dirty="0"/>
              <a:t>Configure:</a:t>
            </a:r>
          </a:p>
          <a:p>
            <a:pPr lvl="1"/>
            <a:r>
              <a:rPr lang="en-US" dirty="0"/>
              <a:t>Language / locale</a:t>
            </a:r>
          </a:p>
          <a:p>
            <a:pPr lvl="1"/>
            <a:r>
              <a:rPr lang="en-US" dirty="0"/>
              <a:t>Keyboard / date time </a:t>
            </a:r>
            <a:r>
              <a:rPr lang="en-US" dirty="0" err="1"/>
              <a:t>timezone</a:t>
            </a:r>
            <a:endParaRPr lang="en-US" dirty="0"/>
          </a:p>
          <a:p>
            <a:pPr lvl="1"/>
            <a:r>
              <a:rPr lang="en-US" dirty="0"/>
              <a:t>Network</a:t>
            </a:r>
          </a:p>
          <a:p>
            <a:pPr lvl="1"/>
            <a:r>
              <a:rPr lang="en-US" dirty="0"/>
              <a:t>Root user, create additional accounts</a:t>
            </a:r>
          </a:p>
          <a:p>
            <a:pPr lvl="1"/>
            <a:r>
              <a:rPr lang="en-US" dirty="0"/>
              <a:t>Configure partitioning</a:t>
            </a:r>
          </a:p>
          <a:p>
            <a:pPr lvl="1"/>
            <a:r>
              <a:rPr lang="en-US" dirty="0"/>
              <a:t>Configure initial packages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36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own VMs</a:t>
            </a:r>
            <a:br>
              <a:rPr lang="en-US" dirty="0"/>
            </a:br>
            <a:r>
              <a:rPr lang="en-US" dirty="0"/>
              <a:t>Kickstart: how does it work?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create a Kickstart file?</a:t>
            </a:r>
          </a:p>
          <a:p>
            <a:pPr lvl="1"/>
            <a:r>
              <a:rPr lang="en-US" dirty="0"/>
              <a:t>Perform a manual installation and grab the generated file</a:t>
            </a:r>
          </a:p>
          <a:p>
            <a:pPr lvl="1"/>
            <a:r>
              <a:rPr lang="en-US" dirty="0"/>
              <a:t>Use the Kickstart Configuration Tool (web based) from Red Hat</a:t>
            </a:r>
          </a:p>
          <a:p>
            <a:pPr lvl="1"/>
            <a:r>
              <a:rPr lang="en-US" dirty="0"/>
              <a:t>Kickstart Configurator (GUI) </a:t>
            </a:r>
            <a:br>
              <a:rPr lang="en-US" dirty="0"/>
            </a:br>
            <a:r>
              <a:rPr lang="en-US" dirty="0"/>
              <a:t>(no longer updated/maintained for RHEL 7 or after)</a:t>
            </a:r>
          </a:p>
          <a:p>
            <a:pPr lvl="1"/>
            <a:endParaRPr lang="en-US" dirty="0"/>
          </a:p>
          <a:p>
            <a:r>
              <a:rPr lang="en-US" dirty="0"/>
              <a:t>How to use a Kickstart file?</a:t>
            </a:r>
          </a:p>
          <a:p>
            <a:pPr lvl="1"/>
            <a:r>
              <a:rPr lang="en-US" dirty="0"/>
              <a:t>Create an installation medium containing the Kickstart file</a:t>
            </a:r>
          </a:p>
          <a:p>
            <a:pPr lvl="1"/>
            <a:r>
              <a:rPr lang="en-US" dirty="0"/>
              <a:t>Make it available on the network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Image result for redhat linu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8" b="32664"/>
          <a:stretch/>
        </p:blipFill>
        <p:spPr bwMode="auto">
          <a:xfrm>
            <a:off x="4726972" y="172528"/>
            <a:ext cx="1821424" cy="7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oracle lin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07" y="333258"/>
            <a:ext cx="1655695" cy="65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oracle linux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213" y="333258"/>
            <a:ext cx="1060787" cy="70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44113" y="4325038"/>
            <a:ext cx="1660871" cy="650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pic>
        <p:nvPicPr>
          <p:cNvPr id="8" name="Afbeelding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66" y="4035436"/>
            <a:ext cx="1529304" cy="512396"/>
          </a:xfrm>
          <a:prstGeom prst="rect">
            <a:avLst/>
          </a:prstGeom>
        </p:spPr>
      </p:pic>
      <p:cxnSp>
        <p:nvCxnSpPr>
          <p:cNvPr id="5" name="Rechte verbindingslijn met pijl 4"/>
          <p:cNvCxnSpPr/>
          <p:nvPr/>
        </p:nvCxnSpPr>
        <p:spPr>
          <a:xfrm flipH="1" flipV="1">
            <a:off x="3704815" y="3656674"/>
            <a:ext cx="667027" cy="337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own VMs</a:t>
            </a:r>
            <a:br>
              <a:rPr lang="en-US" dirty="0"/>
            </a:br>
            <a:r>
              <a:rPr lang="en-US" dirty="0" err="1"/>
              <a:t>preseed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Debian</a:t>
            </a:r>
            <a:r>
              <a:rPr lang="en-US" dirty="0"/>
              <a:t> based distro’s like Ubuntu</a:t>
            </a:r>
            <a:br>
              <a:rPr lang="en-US" b="1" dirty="0"/>
            </a:br>
            <a:endParaRPr lang="en-US" b="1" dirty="0"/>
          </a:p>
          <a:p>
            <a:r>
              <a:rPr lang="en-US" dirty="0"/>
              <a:t>Why not Kickstart?</a:t>
            </a:r>
          </a:p>
          <a:p>
            <a:pPr lvl="1"/>
            <a:r>
              <a:rPr lang="en-US" dirty="0"/>
              <a:t>Kickstart often cannot fully automate the </a:t>
            </a:r>
            <a:r>
              <a:rPr lang="en-US" dirty="0" err="1"/>
              <a:t>Debian</a:t>
            </a:r>
            <a:r>
              <a:rPr lang="en-US" dirty="0"/>
              <a:t> installation</a:t>
            </a:r>
          </a:p>
          <a:p>
            <a:pPr lvl="1"/>
            <a:r>
              <a:rPr lang="en-US" dirty="0" err="1"/>
              <a:t>Preseed</a:t>
            </a:r>
            <a:r>
              <a:rPr lang="en-US" dirty="0"/>
              <a:t> provides all the options the </a:t>
            </a:r>
            <a:r>
              <a:rPr lang="en-US" dirty="0" err="1"/>
              <a:t>Debian</a:t>
            </a:r>
            <a:r>
              <a:rPr lang="en-US" dirty="0"/>
              <a:t> installer offers</a:t>
            </a:r>
          </a:p>
          <a:p>
            <a:pPr lvl="1"/>
            <a:r>
              <a:rPr lang="en-US" dirty="0"/>
              <a:t>Kickstart and </a:t>
            </a:r>
            <a:r>
              <a:rPr lang="en-US" dirty="0" err="1"/>
              <a:t>Preseed</a:t>
            </a:r>
            <a:r>
              <a:rPr lang="en-US" dirty="0"/>
              <a:t> can be used together</a:t>
            </a:r>
            <a:br>
              <a:rPr lang="en-US" dirty="0"/>
            </a:br>
            <a:endParaRPr lang="en-US" dirty="0"/>
          </a:p>
        </p:txBody>
      </p:sp>
      <p:sp>
        <p:nvSpPr>
          <p:cNvPr id="4" name="Tekstvak 3"/>
          <p:cNvSpPr txBox="1"/>
          <p:nvPr/>
        </p:nvSpPr>
        <p:spPr>
          <a:xfrm>
            <a:off x="5637968" y="3255062"/>
            <a:ext cx="3412067" cy="160043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Why/when Ubuntu?</a:t>
            </a:r>
          </a:p>
          <a:p>
            <a:r>
              <a:rPr lang="en-US" sz="1400" dirty="0"/>
              <a:t>Ubuntu is </a:t>
            </a:r>
          </a:p>
          <a:p>
            <a:pPr marL="180811" indent="-180811">
              <a:buFontTx/>
              <a:buChar char="-"/>
            </a:pPr>
            <a:r>
              <a:rPr lang="en-US" sz="1400" dirty="0"/>
              <a:t>Developer friendly</a:t>
            </a:r>
          </a:p>
          <a:p>
            <a:pPr marL="180811" indent="-180811">
              <a:buFontTx/>
              <a:buChar char="-"/>
            </a:pPr>
            <a:r>
              <a:rPr lang="en-US" sz="1400" dirty="0"/>
              <a:t>Cutting edge features and tooling</a:t>
            </a:r>
          </a:p>
          <a:p>
            <a:pPr marL="180811" indent="-180811">
              <a:buFontTx/>
              <a:buChar char="-"/>
            </a:pPr>
            <a:endParaRPr lang="en-US" sz="1400" dirty="0"/>
          </a:p>
          <a:p>
            <a:r>
              <a:rPr lang="en-US" sz="1400" dirty="0"/>
              <a:t>RHEL + derivatives are (usually) better for production environments</a:t>
            </a:r>
          </a:p>
        </p:txBody>
      </p:sp>
      <p:pic>
        <p:nvPicPr>
          <p:cNvPr id="2050" name="Picture 2" descr="Image result for ubuntu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8" y="92798"/>
            <a:ext cx="2543209" cy="130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debia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 b="16141"/>
          <a:stretch/>
        </p:blipFill>
        <p:spPr bwMode="auto">
          <a:xfrm>
            <a:off x="7211061" y="136934"/>
            <a:ext cx="1770965" cy="91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42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Helps create an image of a virtual machine. </a:t>
            </a:r>
            <a:br>
              <a:rPr lang="en-US" dirty="0"/>
            </a:br>
            <a:r>
              <a:rPr lang="en-US" dirty="0"/>
              <a:t>Supports many formats like Amazon, Azure, Docker, </a:t>
            </a:r>
            <a:r>
              <a:rPr lang="en-US" dirty="0" err="1"/>
              <a:t>VirtualBox</a:t>
            </a:r>
            <a:r>
              <a:rPr lang="en-US" dirty="0"/>
              <a:t>, …</a:t>
            </a:r>
          </a:p>
          <a:p>
            <a:endParaRPr lang="en-US" dirty="0"/>
          </a:p>
          <a:p>
            <a:r>
              <a:rPr lang="en-US" dirty="0"/>
              <a:t>Downloads or uses a local ISO file</a:t>
            </a:r>
          </a:p>
          <a:p>
            <a:endParaRPr lang="en-US" dirty="0"/>
          </a:p>
          <a:p>
            <a:r>
              <a:rPr lang="en-US" dirty="0"/>
              <a:t>Hosts and runs a </a:t>
            </a:r>
            <a:r>
              <a:rPr lang="en-US" dirty="0" err="1"/>
              <a:t>Preseed</a:t>
            </a:r>
            <a:r>
              <a:rPr lang="en-US" dirty="0"/>
              <a:t> or Kickstart file</a:t>
            </a:r>
          </a:p>
          <a:p>
            <a:endParaRPr lang="en-US" dirty="0"/>
          </a:p>
          <a:p>
            <a:r>
              <a:rPr lang="en-US" dirty="0"/>
              <a:t>Can run </a:t>
            </a:r>
            <a:r>
              <a:rPr lang="en-US" dirty="0" err="1"/>
              <a:t>provisioners</a:t>
            </a:r>
            <a:r>
              <a:rPr lang="en-US" dirty="0"/>
              <a:t> like shell scripts, Chef, Puppet</a:t>
            </a:r>
          </a:p>
          <a:p>
            <a:endParaRPr lang="en-US" dirty="0"/>
          </a:p>
          <a:p>
            <a:r>
              <a:rPr lang="en-US" dirty="0"/>
              <a:t>Can output a Vagrant base image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4915248" y="4116836"/>
            <a:ext cx="4152034" cy="7386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Packer is mostly suitable to create base images</a:t>
            </a:r>
          </a:p>
          <a:p>
            <a:r>
              <a:rPr lang="en-US" sz="1400" dirty="0"/>
              <a:t>Is limited in options for managing VM’s </a:t>
            </a:r>
            <a:br>
              <a:rPr lang="en-US" sz="1400" dirty="0"/>
            </a:br>
            <a:r>
              <a:rPr lang="en-US" sz="1400" dirty="0"/>
              <a:t>and configuring VM environments (like </a:t>
            </a:r>
            <a:r>
              <a:rPr lang="en-US" sz="1400" dirty="0" err="1"/>
              <a:t>VirtualBox</a:t>
            </a:r>
            <a:r>
              <a:rPr lang="en-US" sz="1400" dirty="0"/>
              <a:t>)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7" y="288000"/>
            <a:ext cx="2614794" cy="8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64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Packer</a:t>
            </a:r>
            <a:br>
              <a:rPr lang="en-US" dirty="0"/>
            </a:br>
            <a:r>
              <a:rPr lang="en-US" sz="2109" dirty="0"/>
              <a:t>How does it look?</a:t>
            </a:r>
            <a:endParaRPr lang="en-US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1" y="1268334"/>
            <a:ext cx="4786424" cy="3271733"/>
          </a:xfrm>
          <a:prstGeom prst="rect">
            <a:avLst/>
          </a:prstGeom>
        </p:spPr>
      </p:pic>
      <p:sp>
        <p:nvSpPr>
          <p:cNvPr id="7" name="Rechthoek 6"/>
          <p:cNvSpPr/>
          <p:nvPr/>
        </p:nvSpPr>
        <p:spPr>
          <a:xfrm>
            <a:off x="305039" y="1342788"/>
            <a:ext cx="4769956" cy="80117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8" name="Rechthoek 7"/>
          <p:cNvSpPr/>
          <p:nvPr/>
        </p:nvSpPr>
        <p:spPr>
          <a:xfrm>
            <a:off x="305039" y="2143962"/>
            <a:ext cx="4769956" cy="239610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grpSp>
        <p:nvGrpSpPr>
          <p:cNvPr id="11" name="Groep 10"/>
          <p:cNvGrpSpPr/>
          <p:nvPr/>
        </p:nvGrpSpPr>
        <p:grpSpPr>
          <a:xfrm>
            <a:off x="5454959" y="1342788"/>
            <a:ext cx="3505151" cy="3435218"/>
            <a:chOff x="10494498" y="2391581"/>
            <a:chExt cx="6647008" cy="6514390"/>
          </a:xfrm>
        </p:grpSpPr>
        <p:pic>
          <p:nvPicPr>
            <p:cNvPr id="6" name="Afbeelding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99673" y="2405061"/>
              <a:ext cx="6354062" cy="6487430"/>
            </a:xfrm>
            <a:prstGeom prst="rect">
              <a:avLst/>
            </a:prstGeom>
          </p:spPr>
        </p:pic>
        <p:sp>
          <p:nvSpPr>
            <p:cNvPr id="9" name="Rechthoek 8"/>
            <p:cNvSpPr/>
            <p:nvPr/>
          </p:nvSpPr>
          <p:spPr>
            <a:xfrm>
              <a:off x="10494498" y="2391581"/>
              <a:ext cx="6647008" cy="5345650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2"/>
            </a:p>
          </p:txBody>
        </p:sp>
        <p:sp>
          <p:nvSpPr>
            <p:cNvPr id="10" name="Rechthoek 9"/>
            <p:cNvSpPr/>
            <p:nvPr/>
          </p:nvSpPr>
          <p:spPr>
            <a:xfrm>
              <a:off x="10494498" y="7737231"/>
              <a:ext cx="6647008" cy="1168740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2"/>
            </a:p>
          </p:txBody>
        </p:sp>
      </p:grpSp>
      <p:pic>
        <p:nvPicPr>
          <p:cNvPr id="12" name="Afbeelding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7" y="273821"/>
            <a:ext cx="2614794" cy="8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41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29" y="1369627"/>
            <a:ext cx="5620316" cy="31381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06" y="84385"/>
            <a:ext cx="1905942" cy="135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5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b="640"/>
          <a:stretch/>
        </p:blipFill>
        <p:spPr>
          <a:xfrm>
            <a:off x="222482" y="1498133"/>
            <a:ext cx="8699037" cy="345736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7" y="273821"/>
            <a:ext cx="2614794" cy="8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83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E8D83-4AF0-4184-BB4D-8311745D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 introduction</a:t>
            </a:r>
          </a:p>
        </p:txBody>
      </p:sp>
      <p:pic>
        <p:nvPicPr>
          <p:cNvPr id="66" name="Afbeelding 43">
            <a:extLst>
              <a:ext uri="{FF2B5EF4-FFF2-40B4-BE49-F238E27FC236}">
                <a16:creationId xmlns:a16="http://schemas.microsoft.com/office/drawing/2014/main" id="{68A43746-151E-4856-B058-9F02928CF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82" y="1265721"/>
            <a:ext cx="1216317" cy="954718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8939EDB8-E1B1-4EE4-ACE2-D2136EA5A831}"/>
              </a:ext>
            </a:extLst>
          </p:cNvPr>
          <p:cNvSpPr txBox="1"/>
          <p:nvPr/>
        </p:nvSpPr>
        <p:spPr>
          <a:xfrm>
            <a:off x="977943" y="2137390"/>
            <a:ext cx="11903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VM base box</a:t>
            </a:r>
          </a:p>
        </p:txBody>
      </p:sp>
      <p:cxnSp>
        <p:nvCxnSpPr>
          <p:cNvPr id="50" name="Straight Arrow Connector 10">
            <a:extLst>
              <a:ext uri="{FF2B5EF4-FFF2-40B4-BE49-F238E27FC236}">
                <a16:creationId xmlns:a16="http://schemas.microsoft.com/office/drawing/2014/main" id="{414FEAAC-5279-4326-AC49-1A44CC8BE8EE}"/>
              </a:ext>
            </a:extLst>
          </p:cNvPr>
          <p:cNvCxnSpPr>
            <a:cxnSpLocks/>
          </p:cNvCxnSpPr>
          <p:nvPr/>
        </p:nvCxnSpPr>
        <p:spPr>
          <a:xfrm>
            <a:off x="2955662" y="2415186"/>
            <a:ext cx="0" cy="416596"/>
          </a:xfrm>
          <a:prstGeom prst="straightConnector1">
            <a:avLst/>
          </a:prstGeom>
          <a:solidFill>
            <a:schemeClr val="bg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1">
            <a:extLst>
              <a:ext uri="{FF2B5EF4-FFF2-40B4-BE49-F238E27FC236}">
                <a16:creationId xmlns:a16="http://schemas.microsoft.com/office/drawing/2014/main" id="{4946027F-0EE7-486B-8A5B-24C008EA28E7}"/>
              </a:ext>
            </a:extLst>
          </p:cNvPr>
          <p:cNvSpPr txBox="1"/>
          <p:nvPr/>
        </p:nvSpPr>
        <p:spPr>
          <a:xfrm>
            <a:off x="2440455" y="2124214"/>
            <a:ext cx="1431132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Vagrant file</a:t>
            </a:r>
          </a:p>
        </p:txBody>
      </p:sp>
      <p:cxnSp>
        <p:nvCxnSpPr>
          <p:cNvPr id="52" name="Straight Arrow Connector 12">
            <a:extLst>
              <a:ext uri="{FF2B5EF4-FFF2-40B4-BE49-F238E27FC236}">
                <a16:creationId xmlns:a16="http://schemas.microsoft.com/office/drawing/2014/main" id="{B1A3DED8-D4EE-4581-A5C3-4A52B6C7F23E}"/>
              </a:ext>
            </a:extLst>
          </p:cNvPr>
          <p:cNvCxnSpPr>
            <a:cxnSpLocks/>
          </p:cNvCxnSpPr>
          <p:nvPr/>
        </p:nvCxnSpPr>
        <p:spPr>
          <a:xfrm flipH="1">
            <a:off x="3296947" y="2470444"/>
            <a:ext cx="1009192" cy="352492"/>
          </a:xfrm>
          <a:prstGeom prst="straightConnector1">
            <a:avLst/>
          </a:prstGeom>
          <a:solidFill>
            <a:schemeClr val="bg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3">
            <a:extLst>
              <a:ext uri="{FF2B5EF4-FFF2-40B4-BE49-F238E27FC236}">
                <a16:creationId xmlns:a16="http://schemas.microsoft.com/office/drawing/2014/main" id="{43849A93-41AC-4B47-9586-9613ED73B7EA}"/>
              </a:ext>
            </a:extLst>
          </p:cNvPr>
          <p:cNvSpPr txBox="1"/>
          <p:nvPr/>
        </p:nvSpPr>
        <p:spPr>
          <a:xfrm>
            <a:off x="3669489" y="2132971"/>
            <a:ext cx="1602628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Provisioning script</a:t>
            </a:r>
          </a:p>
        </p:txBody>
      </p:sp>
      <p:pic>
        <p:nvPicPr>
          <p:cNvPr id="56" name="Afbeelding 3">
            <a:extLst>
              <a:ext uri="{FF2B5EF4-FFF2-40B4-BE49-F238E27FC236}">
                <a16:creationId xmlns:a16="http://schemas.microsoft.com/office/drawing/2014/main" id="{DCE28B6E-999E-41A0-8779-EFEC8DD82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990" y="2943291"/>
            <a:ext cx="1703343" cy="46132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1" name="Straight Arrow Connector 12">
            <a:extLst>
              <a:ext uri="{FF2B5EF4-FFF2-40B4-BE49-F238E27FC236}">
                <a16:creationId xmlns:a16="http://schemas.microsoft.com/office/drawing/2014/main" id="{55F6DE97-5FA9-4577-99C8-C53A43584ECA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573094" y="2437472"/>
            <a:ext cx="1041284" cy="394310"/>
          </a:xfrm>
          <a:prstGeom prst="straightConnector1">
            <a:avLst/>
          </a:prstGeom>
          <a:solidFill>
            <a:schemeClr val="bg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E6C6BF0-B5AB-4DCC-891B-C5731C33626D}"/>
              </a:ext>
            </a:extLst>
          </p:cNvPr>
          <p:cNvGrpSpPr/>
          <p:nvPr/>
        </p:nvGrpSpPr>
        <p:grpSpPr>
          <a:xfrm>
            <a:off x="5211573" y="3404613"/>
            <a:ext cx="1811676" cy="1235682"/>
            <a:chOff x="6827911" y="3140920"/>
            <a:chExt cx="1811676" cy="1235682"/>
          </a:xfrm>
        </p:grpSpPr>
        <p:sp>
          <p:nvSpPr>
            <p:cNvPr id="72" name="TextBox 13">
              <a:extLst>
                <a:ext uri="{FF2B5EF4-FFF2-40B4-BE49-F238E27FC236}">
                  <a16:creationId xmlns:a16="http://schemas.microsoft.com/office/drawing/2014/main" id="{352D6D09-E8B0-4289-AB2D-5E4D9EBDDF4C}"/>
                </a:ext>
              </a:extLst>
            </p:cNvPr>
            <p:cNvSpPr txBox="1"/>
            <p:nvPr/>
          </p:nvSpPr>
          <p:spPr>
            <a:xfrm>
              <a:off x="7036959" y="4076520"/>
              <a:ext cx="1602628" cy="3000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Ready to use VM</a:t>
              </a:r>
            </a:p>
          </p:txBody>
        </p:sp>
        <p:pic>
          <p:nvPicPr>
            <p:cNvPr id="73" name="Picture 2" descr="Image result for virtualbox">
              <a:extLst>
                <a:ext uri="{FF2B5EF4-FFF2-40B4-BE49-F238E27FC236}">
                  <a16:creationId xmlns:a16="http://schemas.microsoft.com/office/drawing/2014/main" id="{46372D2C-FE8F-4A1B-A96F-813AD5225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7911" y="3140920"/>
              <a:ext cx="1703343" cy="983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4" name="Straight Arrow Connector 12">
            <a:extLst>
              <a:ext uri="{FF2B5EF4-FFF2-40B4-BE49-F238E27FC236}">
                <a16:creationId xmlns:a16="http://schemas.microsoft.com/office/drawing/2014/main" id="{D4ABEEA8-FEDB-4B81-B596-C8D00B36CA62}"/>
              </a:ext>
            </a:extLst>
          </p:cNvPr>
          <p:cNvCxnSpPr>
            <a:cxnSpLocks/>
          </p:cNvCxnSpPr>
          <p:nvPr/>
        </p:nvCxnSpPr>
        <p:spPr>
          <a:xfrm>
            <a:off x="3871587" y="3212782"/>
            <a:ext cx="1339986" cy="444818"/>
          </a:xfrm>
          <a:prstGeom prst="straightConnector1">
            <a:avLst/>
          </a:prstGeom>
          <a:solidFill>
            <a:schemeClr val="bg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9B02D0B-F6EF-4072-8EA9-AF7E8AE87731}"/>
              </a:ext>
            </a:extLst>
          </p:cNvPr>
          <p:cNvGrpSpPr/>
          <p:nvPr/>
        </p:nvGrpSpPr>
        <p:grpSpPr>
          <a:xfrm>
            <a:off x="6074002" y="877925"/>
            <a:ext cx="2539994" cy="1665316"/>
            <a:chOff x="6663267" y="970383"/>
            <a:chExt cx="2539994" cy="1665316"/>
          </a:xfrm>
        </p:grpSpPr>
        <p:sp>
          <p:nvSpPr>
            <p:cNvPr id="87" name="Speech Bubble: Oval 86">
              <a:extLst>
                <a:ext uri="{FF2B5EF4-FFF2-40B4-BE49-F238E27FC236}">
                  <a16:creationId xmlns:a16="http://schemas.microsoft.com/office/drawing/2014/main" id="{11AA4951-1699-4B88-B15A-F94515770636}"/>
                </a:ext>
              </a:extLst>
            </p:cNvPr>
            <p:cNvSpPr/>
            <p:nvPr/>
          </p:nvSpPr>
          <p:spPr>
            <a:xfrm>
              <a:off x="6663267" y="970383"/>
              <a:ext cx="2539994" cy="1665316"/>
            </a:xfrm>
            <a:prstGeom prst="wedgeEllipseCallout">
              <a:avLst>
                <a:gd name="adj1" fmla="val -72154"/>
                <a:gd name="adj2" fmla="val 26159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10" descr="Image result for java">
              <a:extLst>
                <a:ext uri="{FF2B5EF4-FFF2-40B4-BE49-F238E27FC236}">
                  <a16:creationId xmlns:a16="http://schemas.microsoft.com/office/drawing/2014/main" id="{C21FA20E-A763-4FC4-86C2-2B5D4F8AE9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141" y="1130650"/>
              <a:ext cx="1016514" cy="61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Image result for spring tool suite">
              <a:extLst>
                <a:ext uri="{FF2B5EF4-FFF2-40B4-BE49-F238E27FC236}">
                  <a16:creationId xmlns:a16="http://schemas.microsoft.com/office/drawing/2014/main" id="{52C9DFE5-A0D0-4A1E-BB57-2BB40C30F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156" y="1801528"/>
              <a:ext cx="702172" cy="777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18" descr="Image result for kafka">
              <a:extLst>
                <a:ext uri="{FF2B5EF4-FFF2-40B4-BE49-F238E27FC236}">
                  <a16:creationId xmlns:a16="http://schemas.microsoft.com/office/drawing/2014/main" id="{14DC0C1C-8013-4123-9872-3B7A7D7710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59" b="27600"/>
            <a:stretch/>
          </p:blipFill>
          <p:spPr bwMode="auto">
            <a:xfrm>
              <a:off x="8056754" y="1684046"/>
              <a:ext cx="1099851" cy="490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2956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271D-A943-4D43-9253-D5F71773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 introduction. Automation</a:t>
            </a:r>
            <a:br>
              <a:rPr lang="en-US" dirty="0"/>
            </a:br>
            <a:r>
              <a:rPr lang="en-US" dirty="0"/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53632-F230-4C75-9207-0CB4B2613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4580130" cy="3780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Create your VirtualBox VM using a </a:t>
            </a:r>
            <a:r>
              <a:rPr lang="en-US" dirty="0" err="1"/>
              <a:t>Vagrantfile</a:t>
            </a:r>
            <a:endParaRPr lang="en-US" dirty="0"/>
          </a:p>
          <a:p>
            <a:pPr lvl="1"/>
            <a:r>
              <a:rPr lang="en-US" dirty="0"/>
              <a:t>Install guest additions, install Docker, resize the disk, configure memory, CPU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Create a provision script</a:t>
            </a:r>
          </a:p>
          <a:p>
            <a:pPr lvl="1"/>
            <a:r>
              <a:rPr lang="en-US" dirty="0"/>
              <a:t>Install packages, create users, install Java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Install Spring Tool Suite and Kafka in Docker</a:t>
            </a:r>
          </a:p>
          <a:p>
            <a:pPr lvl="1"/>
            <a:r>
              <a:rPr lang="en-US" dirty="0"/>
              <a:t>GUI from container, Docker networking</a:t>
            </a:r>
          </a:p>
        </p:txBody>
      </p:sp>
      <p:pic>
        <p:nvPicPr>
          <p:cNvPr id="6" name="Afbeelding 3">
            <a:extLst>
              <a:ext uri="{FF2B5EF4-FFF2-40B4-BE49-F238E27FC236}">
                <a16:creationId xmlns:a16="http://schemas.microsoft.com/office/drawing/2014/main" id="{BAB3AAC8-5B15-4707-958C-941CDA8CE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384" y="843263"/>
            <a:ext cx="1703343" cy="46132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2" descr="Image result for virtualbox">
            <a:extLst>
              <a:ext uri="{FF2B5EF4-FFF2-40B4-BE49-F238E27FC236}">
                <a16:creationId xmlns:a16="http://schemas.microsoft.com/office/drawing/2014/main" id="{FB8E2A2C-B8B3-4F04-BF15-DC4AB19FF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055" y="1304585"/>
            <a:ext cx="1703343" cy="98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cli icon">
            <a:extLst>
              <a:ext uri="{FF2B5EF4-FFF2-40B4-BE49-F238E27FC236}">
                <a16:creationId xmlns:a16="http://schemas.microsoft.com/office/drawing/2014/main" id="{9E257546-7C28-4F68-9363-352FCCB3D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933" y="2237844"/>
            <a:ext cx="2057400" cy="123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java">
            <a:extLst>
              <a:ext uri="{FF2B5EF4-FFF2-40B4-BE49-F238E27FC236}">
                <a16:creationId xmlns:a16="http://schemas.microsoft.com/office/drawing/2014/main" id="{F456A1C0-0D34-4D33-87D2-40D1960B8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90" y="2518827"/>
            <a:ext cx="1016514" cy="61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Image result for kafka">
            <a:extLst>
              <a:ext uri="{FF2B5EF4-FFF2-40B4-BE49-F238E27FC236}">
                <a16:creationId xmlns:a16="http://schemas.microsoft.com/office/drawing/2014/main" id="{53BF5C26-25FF-4088-98BB-A311FD072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9" b="27600"/>
          <a:stretch/>
        </p:blipFill>
        <p:spPr bwMode="auto">
          <a:xfrm>
            <a:off x="5813004" y="3687800"/>
            <a:ext cx="1504250" cy="6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spring tool suite">
            <a:extLst>
              <a:ext uri="{FF2B5EF4-FFF2-40B4-BE49-F238E27FC236}">
                <a16:creationId xmlns:a16="http://schemas.microsoft.com/office/drawing/2014/main" id="{B2CADAC4-692A-4A8F-B731-33D4D60F3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350" y="3513105"/>
            <a:ext cx="993000" cy="109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950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73EA-D1FD-4349-9246-9EDFB594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 introduction: Automation</a:t>
            </a:r>
            <a:br>
              <a:rPr lang="en-US" dirty="0"/>
            </a:br>
            <a:r>
              <a:rPr lang="en-US" dirty="0"/>
              <a:t>What helps Vagrant you with?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E423C-AD34-4B7C-80E7-11832C394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Automates creation and configuration of the VM</a:t>
            </a:r>
          </a:p>
          <a:p>
            <a:endParaRPr lang="en-US" dirty="0"/>
          </a:p>
          <a:p>
            <a:r>
              <a:rPr lang="en-US" dirty="0"/>
              <a:t>Removes complexity of (OS specific)</a:t>
            </a:r>
          </a:p>
          <a:p>
            <a:pPr lvl="1"/>
            <a:r>
              <a:rPr lang="en-US" dirty="0"/>
              <a:t>Installing guest additions</a:t>
            </a:r>
          </a:p>
          <a:p>
            <a:pPr lvl="1"/>
            <a:r>
              <a:rPr lang="en-US" dirty="0"/>
              <a:t>Configuration of network scripts</a:t>
            </a:r>
          </a:p>
          <a:p>
            <a:pPr lvl="1"/>
            <a:r>
              <a:rPr lang="en-US" dirty="0"/>
              <a:t>Resizing the disk</a:t>
            </a:r>
          </a:p>
          <a:p>
            <a:pPr lvl="1"/>
            <a:r>
              <a:rPr lang="en-US" dirty="0"/>
              <a:t>Installation of Docker and docker-compose</a:t>
            </a:r>
          </a:p>
          <a:p>
            <a:pPr lvl="1"/>
            <a:endParaRPr lang="en-US" dirty="0"/>
          </a:p>
          <a:p>
            <a:r>
              <a:rPr lang="en-US" dirty="0"/>
              <a:t>Easily remove and recreate your VM</a:t>
            </a:r>
          </a:p>
          <a:p>
            <a:pPr lvl="1"/>
            <a:r>
              <a:rPr lang="en-US" dirty="0"/>
              <a:t>vagrant destroy (and it’s gone)</a:t>
            </a:r>
          </a:p>
          <a:p>
            <a:pPr lvl="1"/>
            <a:r>
              <a:rPr lang="en-US" dirty="0"/>
              <a:t>vagrant up (and it’s there again)</a:t>
            </a:r>
          </a:p>
          <a:p>
            <a:pPr lvl="1"/>
            <a:endParaRPr lang="en-US" dirty="0"/>
          </a:p>
          <a:p>
            <a:r>
              <a:rPr lang="en-US" dirty="0"/>
              <a:t>Easily connect to your VM using SSH</a:t>
            </a:r>
          </a:p>
          <a:p>
            <a:pPr lvl="1"/>
            <a:r>
              <a:rPr lang="en-US" dirty="0"/>
              <a:t>vagrant </a:t>
            </a:r>
            <a:r>
              <a:rPr lang="en-US" dirty="0" err="1"/>
              <a:t>ssh</a:t>
            </a:r>
            <a:endParaRPr lang="en-US" dirty="0"/>
          </a:p>
        </p:txBody>
      </p:sp>
      <p:pic>
        <p:nvPicPr>
          <p:cNvPr id="9218" name="Picture 2" descr="Image result for ssh">
            <a:extLst>
              <a:ext uri="{FF2B5EF4-FFF2-40B4-BE49-F238E27FC236}">
                <a16:creationId xmlns:a16="http://schemas.microsoft.com/office/drawing/2014/main" id="{13144451-F7F4-458E-BCD0-C16DCD149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144" y="4093433"/>
            <a:ext cx="1050067" cy="105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nd it's gone">
            <a:extLst>
              <a:ext uri="{FF2B5EF4-FFF2-40B4-BE49-F238E27FC236}">
                <a16:creationId xmlns:a16="http://schemas.microsoft.com/office/drawing/2014/main" id="{0A87B01C-365E-4B64-9A9E-46DF17B91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2" b="13395"/>
          <a:stretch/>
        </p:blipFill>
        <p:spPr bwMode="auto">
          <a:xfrm>
            <a:off x="6552711" y="2971300"/>
            <a:ext cx="2306380" cy="12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complexity">
            <a:extLst>
              <a:ext uri="{FF2B5EF4-FFF2-40B4-BE49-F238E27FC236}">
                <a16:creationId xmlns:a16="http://schemas.microsoft.com/office/drawing/2014/main" id="{F31FC607-95AC-4B11-9563-E4A78F04E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222" y="1207728"/>
            <a:ext cx="2679650" cy="176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virtualbox">
            <a:extLst>
              <a:ext uri="{FF2B5EF4-FFF2-40B4-BE49-F238E27FC236}">
                <a16:creationId xmlns:a16="http://schemas.microsoft.com/office/drawing/2014/main" id="{7AB48524-9EC9-4E09-B395-1F286A9C8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867" y="433720"/>
            <a:ext cx="1935467" cy="111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0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524B-1DB3-47B8-B12F-DDB0CB99B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5BF9F-FBFB-4F30-A172-A5DA9B04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Workshop</a:t>
            </a:r>
            <a:br>
              <a:rPr lang="en-US" dirty="0"/>
            </a:br>
            <a:r>
              <a:rPr lang="en-US" dirty="0"/>
              <a:t>Create a prepared environment for distribution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Study purposes</a:t>
            </a:r>
            <a:br>
              <a:rPr lang="en-US" dirty="0"/>
            </a:br>
            <a:r>
              <a:rPr lang="en-US" dirty="0"/>
              <a:t>Tryout new software or versions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PoC</a:t>
            </a:r>
            <a:r>
              <a:rPr lang="en-US" dirty="0"/>
              <a:t> at a customer. </a:t>
            </a:r>
            <a:br>
              <a:rPr lang="en-US" dirty="0"/>
            </a:br>
            <a:r>
              <a:rPr lang="en-US" dirty="0"/>
              <a:t>Tryout new products</a:t>
            </a:r>
          </a:p>
        </p:txBody>
      </p:sp>
      <p:pic>
        <p:nvPicPr>
          <p:cNvPr id="1026" name="Picture 2" descr="Image result for workshop">
            <a:extLst>
              <a:ext uri="{FF2B5EF4-FFF2-40B4-BE49-F238E27FC236}">
                <a16:creationId xmlns:a16="http://schemas.microsoft.com/office/drawing/2014/main" id="{51397EB0-04F6-497B-BCAA-DC3816AB3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2" r="18976"/>
          <a:stretch/>
        </p:blipFill>
        <p:spPr bwMode="auto">
          <a:xfrm>
            <a:off x="5323667" y="792000"/>
            <a:ext cx="2797445" cy="133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tudy">
            <a:extLst>
              <a:ext uri="{FF2B5EF4-FFF2-40B4-BE49-F238E27FC236}">
                <a16:creationId xmlns:a16="http://schemas.microsoft.com/office/drawing/2014/main" id="{713AFA71-FC4E-4767-A006-3B6FE801C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223" y="2349827"/>
            <a:ext cx="2020332" cy="113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roof of concept">
            <a:extLst>
              <a:ext uri="{FF2B5EF4-FFF2-40B4-BE49-F238E27FC236}">
                <a16:creationId xmlns:a16="http://schemas.microsoft.com/office/drawing/2014/main" id="{B17BA54F-C675-481F-AEE8-A5946F9FB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0" t="15398" r="27974" b="14577"/>
          <a:stretch/>
        </p:blipFill>
        <p:spPr bwMode="auto">
          <a:xfrm>
            <a:off x="6061803" y="3647472"/>
            <a:ext cx="1476475" cy="133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249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0608-F8F6-4F92-9BCF-D0F63A48F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 introduction. Networking</a:t>
            </a:r>
            <a:br>
              <a:rPr lang="en-US" dirty="0"/>
            </a:br>
            <a:r>
              <a:rPr lang="en-US" dirty="0"/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ADE69-4D6E-4B7E-86E5-8B70F8497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prebuild VM from </a:t>
            </a:r>
            <a:r>
              <a:rPr lang="en-US" dirty="0" err="1"/>
              <a:t>Bitnami</a:t>
            </a:r>
            <a:endParaRPr lang="en-US" dirty="0"/>
          </a:p>
          <a:p>
            <a:endParaRPr lang="en-US" dirty="0"/>
          </a:p>
          <a:p>
            <a:r>
              <a:rPr lang="en-US" dirty="0"/>
              <a:t>VirtualBox</a:t>
            </a:r>
          </a:p>
          <a:p>
            <a:pPr lvl="1"/>
            <a:r>
              <a:rPr lang="en-US" dirty="0"/>
              <a:t>Configure a NAT network</a:t>
            </a:r>
          </a:p>
          <a:p>
            <a:pPr lvl="1"/>
            <a:r>
              <a:rPr lang="en-US" dirty="0"/>
              <a:t>Create port mappings</a:t>
            </a:r>
          </a:p>
          <a:p>
            <a:pPr lvl="1"/>
            <a:r>
              <a:rPr lang="en-US" dirty="0"/>
              <a:t>Cloning a VM, networking implications</a:t>
            </a:r>
          </a:p>
          <a:p>
            <a:endParaRPr lang="en-US" dirty="0"/>
          </a:p>
          <a:p>
            <a:r>
              <a:rPr lang="en-US" dirty="0"/>
              <a:t>Use external tools to connect to the VM</a:t>
            </a:r>
          </a:p>
          <a:p>
            <a:endParaRPr lang="en-US" dirty="0"/>
          </a:p>
          <a:p>
            <a:r>
              <a:rPr lang="en-US" dirty="0"/>
              <a:t>Connectivity testing</a:t>
            </a:r>
          </a:p>
          <a:p>
            <a:endParaRPr lang="en-US" dirty="0"/>
          </a:p>
          <a:p>
            <a:r>
              <a:rPr lang="en-US" dirty="0"/>
              <a:t>Create a Docker overlay network and use it with Docker Swarm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EEFEA8-FE69-47FD-A2C1-69761671A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FAAB4-C66B-4D18-B959-B9E8126C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53C57-084F-4B93-87D7-D620BF8A7932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2" descr="Image result for virtualbox">
            <a:extLst>
              <a:ext uri="{FF2B5EF4-FFF2-40B4-BE49-F238E27FC236}">
                <a16:creationId xmlns:a16="http://schemas.microsoft.com/office/drawing/2014/main" id="{6B2F2D21-70F6-40DD-BCC3-5D29CB368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253" y="1513930"/>
            <a:ext cx="1935467" cy="111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bitnami">
            <a:extLst>
              <a:ext uri="{FF2B5EF4-FFF2-40B4-BE49-F238E27FC236}">
                <a16:creationId xmlns:a16="http://schemas.microsoft.com/office/drawing/2014/main" id="{F439D63B-6F8B-4A89-98F1-F36ED586B5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1" b="13130"/>
          <a:stretch/>
        </p:blipFill>
        <p:spPr bwMode="auto">
          <a:xfrm>
            <a:off x="5523843" y="799104"/>
            <a:ext cx="1868214" cy="72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1FB720-6413-4C4F-8F24-DA6CE25F9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534" y="2768753"/>
            <a:ext cx="1935468" cy="1136894"/>
          </a:xfrm>
          <a:prstGeom prst="rect">
            <a:avLst/>
          </a:prstGeom>
        </p:spPr>
      </p:pic>
      <p:pic>
        <p:nvPicPr>
          <p:cNvPr id="9" name="Picture 2" descr="https://cdn-images-1.medium.com/max/1000/1*qHvFfsb8YriqUsGe1Q9e9A.png">
            <a:extLst>
              <a:ext uri="{FF2B5EF4-FFF2-40B4-BE49-F238E27FC236}">
                <a16:creationId xmlns:a16="http://schemas.microsoft.com/office/drawing/2014/main" id="{1A729511-D893-49A3-863E-1EA41A1713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1" r="59407" b="8123"/>
          <a:stretch/>
        </p:blipFill>
        <p:spPr bwMode="auto">
          <a:xfrm>
            <a:off x="7760448" y="3707041"/>
            <a:ext cx="1046085" cy="100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48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C550-77E6-4407-B25A-3FA6CB4E0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29EA6-3A10-48D6-9E92-CFB35E590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Workshop 1: Automation</a:t>
            </a:r>
          </a:p>
          <a:p>
            <a:pPr lvl="1"/>
            <a:r>
              <a:rPr lang="en-US" dirty="0"/>
              <a:t>http://bit.ly/VagrantDockerSpringBootWorkshop</a:t>
            </a:r>
            <a:br>
              <a:rPr lang="en-US" dirty="0"/>
            </a:br>
            <a:r>
              <a:rPr lang="en-US" dirty="0"/>
              <a:t>Vagrant, Docker, Spring Boot. Focus on automation</a:t>
            </a:r>
          </a:p>
          <a:p>
            <a:pPr lvl="1"/>
            <a:endParaRPr lang="en-US" dirty="0"/>
          </a:p>
          <a:p>
            <a:r>
              <a:rPr lang="en-US" dirty="0"/>
              <a:t>Workshop 2: Networking</a:t>
            </a:r>
          </a:p>
          <a:p>
            <a:pPr lvl="1"/>
            <a:r>
              <a:rPr lang="en-US" dirty="0"/>
              <a:t>http://bit.ly/DockerVirtualBoxNetworkingWorkshop </a:t>
            </a:r>
            <a:br>
              <a:rPr lang="en-US" dirty="0"/>
            </a:br>
            <a:r>
              <a:rPr lang="en-US" dirty="0" err="1"/>
              <a:t>Bitnami</a:t>
            </a:r>
            <a:r>
              <a:rPr lang="en-US" dirty="0"/>
              <a:t>, VirtualBox, Docker. Focus on networking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743D9-66B0-4E70-AE62-4883AD76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50309-B5DB-4B54-8B34-0FD87626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53C57-084F-4B93-87D7-D620BF8A793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38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69DB8-A250-4B27-A8C1-FA03A2B1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Prebuild VMs</a:t>
            </a:r>
            <a:br>
              <a:rPr lang="en-US" dirty="0"/>
            </a:br>
            <a:r>
              <a:rPr lang="en-US" dirty="0"/>
              <a:t>Why not use those?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39CA0-CC34-483B-99A9-EC3BEAE8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5014370" cy="378000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Packaged Applications for Any Platform</a:t>
            </a:r>
            <a:br>
              <a:rPr lang="en-US" dirty="0"/>
            </a:br>
            <a:r>
              <a:rPr lang="en-US" sz="1100" dirty="0"/>
              <a:t>https://bitnami.com/</a:t>
            </a:r>
            <a:br>
              <a:rPr lang="en-US" sz="1050" dirty="0"/>
            </a:br>
            <a:endParaRPr lang="en-GB" dirty="0"/>
          </a:p>
          <a:p>
            <a:endParaRPr lang="en-GB" dirty="0"/>
          </a:p>
          <a:p>
            <a:r>
              <a:rPr lang="en-GB" dirty="0"/>
              <a:t>Oracle SOA Suite VM 12.2.1.3</a:t>
            </a:r>
            <a:br>
              <a:rPr lang="en-GB" dirty="0"/>
            </a:br>
            <a:r>
              <a:rPr lang="en-GB" sz="1100" dirty="0">
                <a:hlinkClick r:id="rId2"/>
              </a:rPr>
              <a:t>https://www.oracle.com/technetwork/middleware/soasuite/learnmore/</a:t>
            </a:r>
            <a:br>
              <a:rPr lang="en-GB" sz="1100" dirty="0">
                <a:hlinkClick r:id="rId2"/>
              </a:rPr>
            </a:br>
            <a:r>
              <a:rPr lang="en-GB" sz="1100" dirty="0">
                <a:hlinkClick r:id="rId2"/>
              </a:rPr>
              <a:t>vmsoa122130-4122735.html</a:t>
            </a:r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r>
              <a:rPr lang="en-GB" dirty="0"/>
              <a:t>Windows 10 VM</a:t>
            </a:r>
            <a:br>
              <a:rPr lang="en-GB" dirty="0"/>
            </a:br>
            <a:r>
              <a:rPr lang="en-GB" sz="1100" dirty="0">
                <a:hlinkClick r:id="rId3"/>
              </a:rPr>
              <a:t>https://developer.microsoft.com/en-us/windows/downloads/virtual-machines</a:t>
            </a:r>
            <a:br>
              <a:rPr lang="en-GB" sz="1100" dirty="0"/>
            </a:br>
            <a:r>
              <a:rPr lang="en-GB" sz="1100" dirty="0">
                <a:hlinkClick r:id="rId4"/>
              </a:rPr>
              <a:t>https://developer.microsoft.com/en-us/microsoft-edge/tools/vms/</a:t>
            </a:r>
            <a:endParaRPr lang="en-GB" sz="1100" dirty="0"/>
          </a:p>
          <a:p>
            <a:pPr marL="0" indent="0">
              <a:buNone/>
            </a:pPr>
            <a:br>
              <a:rPr lang="en-GB" dirty="0"/>
            </a:br>
            <a:endParaRPr lang="en-US" dirty="0"/>
          </a:p>
        </p:txBody>
      </p:sp>
      <p:pic>
        <p:nvPicPr>
          <p:cNvPr id="2050" name="Picture 2" descr="Image result for bitnami">
            <a:extLst>
              <a:ext uri="{FF2B5EF4-FFF2-40B4-BE49-F238E27FC236}">
                <a16:creationId xmlns:a16="http://schemas.microsoft.com/office/drawing/2014/main" id="{0D88A1DE-3FC2-46A5-8BB2-0052470D4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1" b="13130"/>
          <a:stretch/>
        </p:blipFill>
        <p:spPr bwMode="auto">
          <a:xfrm>
            <a:off x="6813301" y="966653"/>
            <a:ext cx="2043215" cy="78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oracle soa suite">
            <a:extLst>
              <a:ext uri="{FF2B5EF4-FFF2-40B4-BE49-F238E27FC236}">
                <a16:creationId xmlns:a16="http://schemas.microsoft.com/office/drawing/2014/main" id="{574F817A-A991-4D7D-92AB-C47BDADF0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090" y="2128769"/>
            <a:ext cx="2357910" cy="78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windows 10">
            <a:extLst>
              <a:ext uri="{FF2B5EF4-FFF2-40B4-BE49-F238E27FC236}">
                <a16:creationId xmlns:a16="http://schemas.microsoft.com/office/drawing/2014/main" id="{F93A6D31-2D29-4FA8-9C6C-1D38CC798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1" b="28052"/>
          <a:stretch/>
        </p:blipFill>
        <p:spPr bwMode="auto">
          <a:xfrm>
            <a:off x="6813301" y="3384011"/>
            <a:ext cx="2330699" cy="5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501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854D-87E2-4D02-B2F1-3C1FB619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Prebuild VMs</a:t>
            </a:r>
          </a:p>
        </p:txBody>
      </p:sp>
      <p:pic>
        <p:nvPicPr>
          <p:cNvPr id="7" name="Content Placeholder 6" descr="A large brick building with grass in front of a house&#10;&#10;Description generated with very high confidence">
            <a:extLst>
              <a:ext uri="{FF2B5EF4-FFF2-40B4-BE49-F238E27FC236}">
                <a16:creationId xmlns:a16="http://schemas.microsoft.com/office/drawing/2014/main" id="{1ED12D23-F6D6-470D-97BF-1884EE0BB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22" y="1224364"/>
            <a:ext cx="3589574" cy="29911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F0693-A6DC-44A3-9A1E-87AAB357E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4AC1B-3D97-41A2-9187-ECCA57030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 dirty="0"/>
          </a:p>
        </p:txBody>
      </p:sp>
      <p:pic>
        <p:nvPicPr>
          <p:cNvPr id="9" name="Picture 8" descr="A house that has a sign on the side of a building&#10;&#10;Description generated with very high confidence">
            <a:extLst>
              <a:ext uri="{FF2B5EF4-FFF2-40B4-BE49-F238E27FC236}">
                <a16:creationId xmlns:a16="http://schemas.microsoft.com/office/drawing/2014/main" id="{EC6B57D5-722E-40ED-B27E-1EAD33E62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63" y="629795"/>
            <a:ext cx="1770465" cy="1756414"/>
          </a:xfrm>
          <a:prstGeom prst="rect">
            <a:avLst/>
          </a:prstGeom>
        </p:spPr>
      </p:pic>
      <p:pic>
        <p:nvPicPr>
          <p:cNvPr id="11" name="Picture 10" descr="A house that has a sign on the side of a road&#10;&#10;Description generated with very high confidence">
            <a:extLst>
              <a:ext uri="{FF2B5EF4-FFF2-40B4-BE49-F238E27FC236}">
                <a16:creationId xmlns:a16="http://schemas.microsoft.com/office/drawing/2014/main" id="{552FB610-DB67-430F-BFD8-DAA7C640D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15" t="8562" r="23340" b="4869"/>
          <a:stretch/>
        </p:blipFill>
        <p:spPr>
          <a:xfrm>
            <a:off x="6588000" y="288000"/>
            <a:ext cx="2138766" cy="2002480"/>
          </a:xfrm>
          <a:prstGeom prst="rect">
            <a:avLst/>
          </a:prstGeom>
        </p:spPr>
      </p:pic>
      <p:pic>
        <p:nvPicPr>
          <p:cNvPr id="13" name="Picture 12" descr="A house with bushes in front of a building&#10;&#10;Description generated with very high confidence">
            <a:extLst>
              <a:ext uri="{FF2B5EF4-FFF2-40B4-BE49-F238E27FC236}">
                <a16:creationId xmlns:a16="http://schemas.microsoft.com/office/drawing/2014/main" id="{7985CBE2-4A6C-47C8-92BE-A6E9FF5A2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572" y="2492895"/>
            <a:ext cx="1735194" cy="2308690"/>
          </a:xfrm>
          <a:prstGeom prst="rect">
            <a:avLst/>
          </a:prstGeom>
        </p:spPr>
      </p:pic>
      <p:pic>
        <p:nvPicPr>
          <p:cNvPr id="15" name="Picture 14" descr="A small house in the background&#10;&#10;Description generated with very high confidence">
            <a:extLst>
              <a:ext uri="{FF2B5EF4-FFF2-40B4-BE49-F238E27FC236}">
                <a16:creationId xmlns:a16="http://schemas.microsoft.com/office/drawing/2014/main" id="{6C5C9C72-46CF-4A84-B5A6-D4981833A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260" y="2632275"/>
            <a:ext cx="1933575" cy="23717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FCD076-4159-40BE-826A-B7446EFB49F1}"/>
              </a:ext>
            </a:extLst>
          </p:cNvPr>
          <p:cNvSpPr txBox="1"/>
          <p:nvPr/>
        </p:nvSpPr>
        <p:spPr>
          <a:xfrm rot="1811965">
            <a:off x="3805852" y="2480293"/>
            <a:ext cx="10357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55974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32BB9-5FA5-4624-BBA5-9273EBEBC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Prebuild VMs</a:t>
            </a:r>
            <a:br>
              <a:rPr lang="en-US" dirty="0"/>
            </a:br>
            <a:r>
              <a:rPr lang="en-US" dirty="0"/>
              <a:t>Might not suit your specific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BB8DE-9E92-4F67-A4F7-0702CFF9D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Not ready for distribution</a:t>
            </a:r>
            <a:br>
              <a:rPr lang="en-US" dirty="0"/>
            </a:br>
            <a:r>
              <a:rPr lang="en-US" dirty="0"/>
              <a:t>Often cannot be used as-is for workshops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Difficult to change (prebuild)</a:t>
            </a:r>
            <a:br>
              <a:rPr lang="en-US" dirty="0"/>
            </a:br>
            <a:r>
              <a:rPr lang="en-US" dirty="0"/>
              <a:t>You might want to add extra software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Usually fixed in configuration</a:t>
            </a:r>
            <a:br>
              <a:rPr lang="en-US" dirty="0"/>
            </a:br>
            <a:r>
              <a:rPr lang="en-US" dirty="0"/>
              <a:t>Network, disk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Image result for distribution">
            <a:extLst>
              <a:ext uri="{FF2B5EF4-FFF2-40B4-BE49-F238E27FC236}">
                <a16:creationId xmlns:a16="http://schemas.microsoft.com/office/drawing/2014/main" id="{1DDDBAC0-B06B-41FB-95CA-36D0B063E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35" y="671882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o changes">
            <a:extLst>
              <a:ext uri="{FF2B5EF4-FFF2-40B4-BE49-F238E27FC236}">
                <a16:creationId xmlns:a16="http://schemas.microsoft.com/office/drawing/2014/main" id="{540BFA2F-9C90-47CC-8071-A00E70AA6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703" y="2294052"/>
            <a:ext cx="1114264" cy="11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olid">
            <a:extLst>
              <a:ext uri="{FF2B5EF4-FFF2-40B4-BE49-F238E27FC236}">
                <a16:creationId xmlns:a16="http://schemas.microsoft.com/office/drawing/2014/main" id="{DCD0E223-45B8-448E-92E5-9CA8DDFC8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307" y="3745736"/>
            <a:ext cx="1114264" cy="11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674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FD18-3F1A-4DA1-9AFA-B5B4ADB47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own 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1DFF3-74DC-4124-A843-AED33B165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is more easy than you might think</a:t>
            </a:r>
            <a:br>
              <a:rPr lang="en-US" dirty="0"/>
            </a:br>
            <a:r>
              <a:rPr lang="en-US" dirty="0"/>
              <a:t>Using the proper tools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Provides flexibility </a:t>
            </a:r>
            <a:br>
              <a:rPr lang="en-US" dirty="0"/>
            </a:br>
            <a:r>
              <a:rPr lang="en-US" dirty="0"/>
              <a:t>without increasing complexity (much)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Independent of VM providers</a:t>
            </a:r>
            <a:br>
              <a:rPr lang="en-US" dirty="0"/>
            </a:br>
            <a:r>
              <a:rPr lang="en-US" dirty="0"/>
              <a:t>You’re in control!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Image result for proper tools">
            <a:extLst>
              <a:ext uri="{FF2B5EF4-FFF2-40B4-BE49-F238E27FC236}">
                <a16:creationId xmlns:a16="http://schemas.microsoft.com/office/drawing/2014/main" id="{7AA7C20F-5124-4BFE-A062-064A4DF7C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AE5D2"/>
              </a:clrFrom>
              <a:clrTo>
                <a:srgbClr val="EAE5D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83" y="792001"/>
            <a:ext cx="1892441" cy="106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8">
            <a:extLst>
              <a:ext uri="{FF2B5EF4-FFF2-40B4-BE49-F238E27FC236}">
                <a16:creationId xmlns:a16="http://schemas.microsoft.com/office/drawing/2014/main" id="{CB248DF1-9465-4E8D-9CE2-58619D8001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932" y="1663934"/>
            <a:ext cx="2286345" cy="1690132"/>
          </a:xfrm>
          <a:prstGeom prst="rect">
            <a:avLst/>
          </a:prstGeom>
        </p:spPr>
      </p:pic>
      <p:pic>
        <p:nvPicPr>
          <p:cNvPr id="4100" name="Picture 4" descr="Image result for independent">
            <a:extLst>
              <a:ext uri="{FF2B5EF4-FFF2-40B4-BE49-F238E27FC236}">
                <a16:creationId xmlns:a16="http://schemas.microsoft.com/office/drawing/2014/main" id="{613436E4-3CCD-46B4-831D-7C8FF1CB5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990" y="3181625"/>
            <a:ext cx="2193010" cy="115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96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4B68-3F73-461A-9F0F-930D2551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own 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9C3A8-90DB-4693-8D26-3F10F4643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the virtual hardware</a:t>
            </a:r>
            <a:br>
              <a:rPr lang="en-US" dirty="0"/>
            </a:br>
            <a:r>
              <a:rPr lang="en-US" dirty="0"/>
              <a:t>Network interfaces, hard disk, memory, CPUs, 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Install the OS</a:t>
            </a:r>
            <a:br>
              <a:rPr lang="en-US" dirty="0"/>
            </a:br>
            <a:r>
              <a:rPr lang="en-US" dirty="0"/>
              <a:t>Partitioning, network configuration, guest additions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Provision the OS</a:t>
            </a:r>
            <a:br>
              <a:rPr lang="en-US" dirty="0"/>
            </a:br>
            <a:r>
              <a:rPr lang="en-US" dirty="0"/>
              <a:t>GUI, users, groups, packages, 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Install specific software</a:t>
            </a:r>
            <a:br>
              <a:rPr lang="en-US" dirty="0"/>
            </a:br>
            <a:r>
              <a:rPr lang="en-US" dirty="0"/>
              <a:t>Java, IDE,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38DCCC-04CA-46B5-B6CE-5DD90AA75E05}"/>
              </a:ext>
            </a:extLst>
          </p:cNvPr>
          <p:cNvSpPr/>
          <p:nvPr/>
        </p:nvSpPr>
        <p:spPr>
          <a:xfrm>
            <a:off x="7400441" y="139454"/>
            <a:ext cx="1542081" cy="796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Image result for operating system">
            <a:extLst>
              <a:ext uri="{FF2B5EF4-FFF2-40B4-BE49-F238E27FC236}">
                <a16:creationId xmlns:a16="http://schemas.microsoft.com/office/drawing/2014/main" id="{8712FFF2-7A7C-4A51-953B-1048F9825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590" y="1743966"/>
            <a:ext cx="1723117" cy="114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cpu memory disk">
            <a:extLst>
              <a:ext uri="{FF2B5EF4-FFF2-40B4-BE49-F238E27FC236}">
                <a16:creationId xmlns:a16="http://schemas.microsoft.com/office/drawing/2014/main" id="{CBD18739-FBB9-4894-A456-C40FC760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362" y="817396"/>
            <a:ext cx="2554637" cy="70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packages">
            <a:extLst>
              <a:ext uri="{FF2B5EF4-FFF2-40B4-BE49-F238E27FC236}">
                <a16:creationId xmlns:a16="http://schemas.microsoft.com/office/drawing/2014/main" id="{68000C34-1B25-4121-B030-5CA39CCF6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703" y="3013366"/>
            <a:ext cx="1264889" cy="88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java">
            <a:extLst>
              <a:ext uri="{FF2B5EF4-FFF2-40B4-BE49-F238E27FC236}">
                <a16:creationId xmlns:a16="http://schemas.microsoft.com/office/drawing/2014/main" id="{13EC6D99-0527-474F-9EE9-AD0BD2591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739" y="4040979"/>
            <a:ext cx="1264889" cy="76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spring tool suite">
            <a:extLst>
              <a:ext uri="{FF2B5EF4-FFF2-40B4-BE49-F238E27FC236}">
                <a16:creationId xmlns:a16="http://schemas.microsoft.com/office/drawing/2014/main" id="{34026EC5-B252-4D7D-BADD-E7FAD2E44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671" y="4085305"/>
            <a:ext cx="702172" cy="7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virtualbox guest additions">
            <a:extLst>
              <a:ext uri="{FF2B5EF4-FFF2-40B4-BE49-F238E27FC236}">
                <a16:creationId xmlns:a16="http://schemas.microsoft.com/office/drawing/2014/main" id="{A117021B-6F27-4D37-AD5B-21EE56F8B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306" y="1827423"/>
            <a:ext cx="1195388" cy="104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users">
            <a:extLst>
              <a:ext uri="{FF2B5EF4-FFF2-40B4-BE49-F238E27FC236}">
                <a16:creationId xmlns:a16="http://schemas.microsoft.com/office/drawing/2014/main" id="{D106CC65-2AC7-4ED4-A4CC-E273ED08B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306" y="3031425"/>
            <a:ext cx="885422" cy="88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kafka">
            <a:extLst>
              <a:ext uri="{FF2B5EF4-FFF2-40B4-BE49-F238E27FC236}">
                <a16:creationId xmlns:a16="http://schemas.microsoft.com/office/drawing/2014/main" id="{0BF92608-F46D-420C-9CE2-30679900C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9" b="27600"/>
          <a:stretch/>
        </p:blipFill>
        <p:spPr bwMode="auto">
          <a:xfrm>
            <a:off x="7705843" y="4218058"/>
            <a:ext cx="1099851" cy="4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809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7E44-EB96-46A9-BEBB-EAEE5336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own 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672BA-1DB6-4004-9269-1C5DAFE8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the virtual hardware</a:t>
            </a:r>
            <a:br>
              <a:rPr lang="en-US" dirty="0"/>
            </a:br>
            <a:r>
              <a:rPr lang="en-US" dirty="0"/>
              <a:t>Network interfaces, hard disk, memory, CPUs, 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Install the OS</a:t>
            </a:r>
            <a:br>
              <a:rPr lang="en-US" dirty="0"/>
            </a:br>
            <a:r>
              <a:rPr lang="en-US" dirty="0"/>
              <a:t>Partitioning, network configuration, guest additions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Provision the OS</a:t>
            </a:r>
            <a:br>
              <a:rPr lang="en-US" dirty="0"/>
            </a:br>
            <a:r>
              <a:rPr lang="en-US" dirty="0"/>
              <a:t>GUI, users, groups, packages, 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Install specific software</a:t>
            </a:r>
            <a:br>
              <a:rPr lang="en-US" dirty="0"/>
            </a:br>
            <a:r>
              <a:rPr lang="en-US" dirty="0"/>
              <a:t>Java, IDE, …</a:t>
            </a:r>
          </a:p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F836AB-4C97-4CA6-9ECC-22A2AA4D2D6B}"/>
              </a:ext>
            </a:extLst>
          </p:cNvPr>
          <p:cNvGrpSpPr/>
          <p:nvPr/>
        </p:nvGrpSpPr>
        <p:grpSpPr>
          <a:xfrm>
            <a:off x="5069359" y="1775586"/>
            <a:ext cx="4019397" cy="1309886"/>
            <a:chOff x="5069359" y="1775586"/>
            <a:chExt cx="4019397" cy="1309886"/>
          </a:xfrm>
        </p:grpSpPr>
        <p:pic>
          <p:nvPicPr>
            <p:cNvPr id="7" name="Afbeelding 4">
              <a:extLst>
                <a:ext uri="{FF2B5EF4-FFF2-40B4-BE49-F238E27FC236}">
                  <a16:creationId xmlns:a16="http://schemas.microsoft.com/office/drawing/2014/main" id="{A0CF1083-43CF-4576-83DC-EE55AAE47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359" y="1775586"/>
              <a:ext cx="1505496" cy="49076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870D4D0-532C-4D58-B764-D8EAE6E61864}"/>
                </a:ext>
              </a:extLst>
            </p:cNvPr>
            <p:cNvGrpSpPr/>
            <p:nvPr/>
          </p:nvGrpSpPr>
          <p:grpSpPr>
            <a:xfrm>
              <a:off x="6732320" y="1896347"/>
              <a:ext cx="262466" cy="274269"/>
              <a:chOff x="7501467" y="2285999"/>
              <a:chExt cx="262466" cy="27426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4E1F785-A023-46A9-A487-ABEE2239A914}"/>
                  </a:ext>
                </a:extLst>
              </p:cNvPr>
              <p:cNvSpPr/>
              <p:nvPr/>
            </p:nvSpPr>
            <p:spPr>
              <a:xfrm>
                <a:off x="7501467" y="2393905"/>
                <a:ext cx="262466" cy="622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5851F1-F5EF-4185-8AF2-26B0570F982C}"/>
                  </a:ext>
                </a:extLst>
              </p:cNvPr>
              <p:cNvSpPr/>
              <p:nvPr/>
            </p:nvSpPr>
            <p:spPr>
              <a:xfrm flipH="1">
                <a:off x="7611528" y="2285999"/>
                <a:ext cx="45719" cy="2742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3127D5-548D-4A85-BE8F-2143C936AE1A}"/>
                </a:ext>
              </a:extLst>
            </p:cNvPr>
            <p:cNvSpPr txBox="1"/>
            <p:nvPr/>
          </p:nvSpPr>
          <p:spPr>
            <a:xfrm>
              <a:off x="7172586" y="1834569"/>
              <a:ext cx="639599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300" dirty="0"/>
                <a:t>Kickstart</a:t>
              </a:r>
              <a:br>
                <a:rPr lang="en-US" sz="1300" dirty="0"/>
              </a:br>
              <a:r>
                <a:rPr lang="en-US" sz="1300" dirty="0" err="1"/>
                <a:t>Preseed</a:t>
              </a:r>
              <a:endParaRPr lang="en-US" sz="1300" dirty="0"/>
            </a:p>
          </p:txBody>
        </p:sp>
        <p:pic>
          <p:nvPicPr>
            <p:cNvPr id="12" name="Afbeelding 43">
              <a:extLst>
                <a:ext uri="{FF2B5EF4-FFF2-40B4-BE49-F238E27FC236}">
                  <a16:creationId xmlns:a16="http://schemas.microsoft.com/office/drawing/2014/main" id="{55E92846-BF2E-4B9E-B9F6-55BDAD632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7153" y="2382638"/>
              <a:ext cx="895415" cy="70283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FE04BB3-2141-461C-9E1C-835F79CA90D2}"/>
                </a:ext>
              </a:extLst>
            </p:cNvPr>
            <p:cNvGrpSpPr/>
            <p:nvPr/>
          </p:nvGrpSpPr>
          <p:grpSpPr>
            <a:xfrm>
              <a:off x="7965438" y="1896347"/>
              <a:ext cx="262466" cy="274269"/>
              <a:chOff x="7501467" y="2285999"/>
              <a:chExt cx="262466" cy="27426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6E0CF87-A2DC-4234-B95B-38BEB78116B4}"/>
                  </a:ext>
                </a:extLst>
              </p:cNvPr>
              <p:cNvSpPr/>
              <p:nvPr/>
            </p:nvSpPr>
            <p:spPr>
              <a:xfrm>
                <a:off x="7501467" y="2393905"/>
                <a:ext cx="262466" cy="622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C09B499-6FEE-4D9C-86A4-EB1E216E5C2A}"/>
                  </a:ext>
                </a:extLst>
              </p:cNvPr>
              <p:cNvSpPr/>
              <p:nvPr/>
            </p:nvSpPr>
            <p:spPr>
              <a:xfrm flipH="1">
                <a:off x="7611528" y="2285999"/>
                <a:ext cx="45719" cy="2742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CEF7D9-9087-413C-9DB0-7FA31028EF45}"/>
                </a:ext>
              </a:extLst>
            </p:cNvPr>
            <p:cNvSpPr txBox="1"/>
            <p:nvPr/>
          </p:nvSpPr>
          <p:spPr>
            <a:xfrm>
              <a:off x="8409916" y="1920938"/>
              <a:ext cx="678840" cy="2000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300" dirty="0"/>
                <a:t>Template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7A1F71-3D8D-48E1-90F3-43FC21B5C4EE}"/>
              </a:ext>
            </a:extLst>
          </p:cNvPr>
          <p:cNvGrpSpPr/>
          <p:nvPr/>
        </p:nvGrpSpPr>
        <p:grpSpPr>
          <a:xfrm>
            <a:off x="5821379" y="993622"/>
            <a:ext cx="3049122" cy="461322"/>
            <a:chOff x="5821379" y="993622"/>
            <a:chExt cx="3049122" cy="461322"/>
          </a:xfrm>
        </p:grpSpPr>
        <p:pic>
          <p:nvPicPr>
            <p:cNvPr id="6" name="Afbeelding 3">
              <a:extLst>
                <a:ext uri="{FF2B5EF4-FFF2-40B4-BE49-F238E27FC236}">
                  <a16:creationId xmlns:a16="http://schemas.microsoft.com/office/drawing/2014/main" id="{C594078A-71F5-49B6-8E05-B15CA8147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1379" y="993622"/>
              <a:ext cx="1703343" cy="461322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4D2DAE-5EE6-4CF8-90D4-39A935238C9A}"/>
                </a:ext>
              </a:extLst>
            </p:cNvPr>
            <p:cNvGrpSpPr/>
            <p:nvPr/>
          </p:nvGrpSpPr>
          <p:grpSpPr>
            <a:xfrm>
              <a:off x="7640102" y="1095183"/>
              <a:ext cx="262466" cy="274269"/>
              <a:chOff x="7501467" y="2285999"/>
              <a:chExt cx="262466" cy="27426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F71BC8-46F3-48F2-AC7A-622422D0AC0D}"/>
                  </a:ext>
                </a:extLst>
              </p:cNvPr>
              <p:cNvSpPr/>
              <p:nvPr/>
            </p:nvSpPr>
            <p:spPr>
              <a:xfrm>
                <a:off x="7501467" y="2393905"/>
                <a:ext cx="262466" cy="622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3C326DC-4D96-4FEA-ACC2-E6D18A6AB940}"/>
                  </a:ext>
                </a:extLst>
              </p:cNvPr>
              <p:cNvSpPr/>
              <p:nvPr/>
            </p:nvSpPr>
            <p:spPr>
              <a:xfrm flipH="1">
                <a:off x="7611528" y="2285999"/>
                <a:ext cx="45719" cy="2742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CEEA08-CBC3-4B59-AFAD-F85F41E7CC4F}"/>
                </a:ext>
              </a:extLst>
            </p:cNvPr>
            <p:cNvSpPr txBox="1"/>
            <p:nvPr/>
          </p:nvSpPr>
          <p:spPr>
            <a:xfrm>
              <a:off x="8084580" y="1119774"/>
              <a:ext cx="785921" cy="2000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300" dirty="0" err="1"/>
                <a:t>Vagrantfile</a:t>
              </a:r>
              <a:endParaRPr lang="en-US" sz="13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B134B6-E1DC-49BE-A48C-DE68ACB01219}"/>
              </a:ext>
            </a:extLst>
          </p:cNvPr>
          <p:cNvSpPr txBox="1"/>
          <p:nvPr/>
        </p:nvSpPr>
        <p:spPr>
          <a:xfrm rot="19996969">
            <a:off x="6153205" y="3662575"/>
            <a:ext cx="26033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Provision script</a:t>
            </a:r>
          </a:p>
        </p:txBody>
      </p:sp>
    </p:spTree>
    <p:extLst>
      <p:ext uri="{BB962C8B-B14F-4D97-AF65-F5344CB8AC3E}">
        <p14:creationId xmlns:p14="http://schemas.microsoft.com/office/powerpoint/2010/main" val="327929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E8D83-4AF0-4184-BB4D-8311745D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own VMs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A12CAFA-0B92-4D01-81DA-599AD7527443}"/>
              </a:ext>
            </a:extLst>
          </p:cNvPr>
          <p:cNvGrpSpPr/>
          <p:nvPr/>
        </p:nvGrpSpPr>
        <p:grpSpPr>
          <a:xfrm>
            <a:off x="1537510" y="1059695"/>
            <a:ext cx="4807927" cy="1289600"/>
            <a:chOff x="1537510" y="797227"/>
            <a:chExt cx="4807927" cy="1289600"/>
          </a:xfrm>
        </p:grpSpPr>
        <p:pic>
          <p:nvPicPr>
            <p:cNvPr id="8" name="Afbeelding 4">
              <a:extLst>
                <a:ext uri="{FF2B5EF4-FFF2-40B4-BE49-F238E27FC236}">
                  <a16:creationId xmlns:a16="http://schemas.microsoft.com/office/drawing/2014/main" id="{D410190D-0458-4B78-BBC2-6CABE60F2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683" y="1596067"/>
              <a:ext cx="1505496" cy="490760"/>
            </a:xfrm>
            <a:prstGeom prst="rect">
              <a:avLst/>
            </a:prstGeom>
          </p:spPr>
        </p:pic>
        <p:cxnSp>
          <p:nvCxnSpPr>
            <p:cNvPr id="9" name="Straight Arrow Connector 9">
              <a:extLst>
                <a:ext uri="{FF2B5EF4-FFF2-40B4-BE49-F238E27FC236}">
                  <a16:creationId xmlns:a16="http://schemas.microsoft.com/office/drawing/2014/main" id="{E051F240-76DF-4A78-8601-82C8698DBBC4}"/>
                </a:ext>
              </a:extLst>
            </p:cNvPr>
            <p:cNvCxnSpPr/>
            <p:nvPr/>
          </p:nvCxnSpPr>
          <p:spPr>
            <a:xfrm>
              <a:off x="2021931" y="1149365"/>
              <a:ext cx="271640" cy="3413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C117FCE-989F-4E52-BD07-259D752570E6}"/>
                </a:ext>
              </a:extLst>
            </p:cNvPr>
            <p:cNvSpPr txBox="1"/>
            <p:nvPr/>
          </p:nvSpPr>
          <p:spPr>
            <a:xfrm>
              <a:off x="1537510" y="797228"/>
              <a:ext cx="747009" cy="268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OS ISO</a:t>
              </a:r>
            </a:p>
          </p:txBody>
        </p:sp>
        <p:cxnSp>
          <p:nvCxnSpPr>
            <p:cNvPr id="11" name="Straight Arrow Connector 12">
              <a:extLst>
                <a:ext uri="{FF2B5EF4-FFF2-40B4-BE49-F238E27FC236}">
                  <a16:creationId xmlns:a16="http://schemas.microsoft.com/office/drawing/2014/main" id="{793BF40B-CF2C-4701-9381-8AA184242AFD}"/>
                </a:ext>
              </a:extLst>
            </p:cNvPr>
            <p:cNvCxnSpPr/>
            <p:nvPr/>
          </p:nvCxnSpPr>
          <p:spPr>
            <a:xfrm>
              <a:off x="3233210" y="1130650"/>
              <a:ext cx="0" cy="360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9ED3E729-0C54-49D0-A146-68A6E7923921}"/>
                </a:ext>
              </a:extLst>
            </p:cNvPr>
            <p:cNvSpPr txBox="1"/>
            <p:nvPr/>
          </p:nvSpPr>
          <p:spPr>
            <a:xfrm>
              <a:off x="4392455" y="797227"/>
              <a:ext cx="1952982" cy="268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Kickstart</a:t>
              </a:r>
              <a:r>
                <a:rPr lang="en-US" dirty="0"/>
                <a:t> / </a:t>
              </a:r>
              <a:r>
                <a:rPr lang="en-US" dirty="0" err="1"/>
                <a:t>Preseed</a:t>
              </a:r>
              <a:r>
                <a:rPr lang="en-US" dirty="0"/>
                <a:t> file</a:t>
              </a:r>
            </a:p>
          </p:txBody>
        </p: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E120BA7F-2E47-4440-8633-F8C81D68ECC5}"/>
                </a:ext>
              </a:extLst>
            </p:cNvPr>
            <p:cNvCxnSpPr/>
            <p:nvPr/>
          </p:nvCxnSpPr>
          <p:spPr>
            <a:xfrm flipH="1">
              <a:off x="4037030" y="1149365"/>
              <a:ext cx="876255" cy="4048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D5842F78-727B-4061-B27F-A6D8807331F9}"/>
                </a:ext>
              </a:extLst>
            </p:cNvPr>
            <p:cNvSpPr txBox="1"/>
            <p:nvPr/>
          </p:nvSpPr>
          <p:spPr>
            <a:xfrm>
              <a:off x="2470225" y="797228"/>
              <a:ext cx="1736525" cy="268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Packer template file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8496481-D2CD-4BA7-9E82-EBFFB252CFA2}"/>
              </a:ext>
            </a:extLst>
          </p:cNvPr>
          <p:cNvGrpSpPr/>
          <p:nvPr/>
        </p:nvGrpSpPr>
        <p:grpSpPr>
          <a:xfrm>
            <a:off x="924283" y="3262397"/>
            <a:ext cx="1990655" cy="1062538"/>
            <a:chOff x="924283" y="2962538"/>
            <a:chExt cx="1990655" cy="1062538"/>
          </a:xfrm>
        </p:grpSpPr>
        <p:pic>
          <p:nvPicPr>
            <p:cNvPr id="66" name="Afbeelding 43">
              <a:extLst>
                <a:ext uri="{FF2B5EF4-FFF2-40B4-BE49-F238E27FC236}">
                  <a16:creationId xmlns:a16="http://schemas.microsoft.com/office/drawing/2014/main" id="{68A43746-151E-4856-B058-9F02928CF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4283" y="3070358"/>
              <a:ext cx="1216317" cy="954718"/>
            </a:xfrm>
            <a:prstGeom prst="rect">
              <a:avLst/>
            </a:prstGeom>
          </p:spPr>
        </p:pic>
        <p:cxnSp>
          <p:nvCxnSpPr>
            <p:cNvPr id="65" name="Rechte verbindingslijn met pijl 42">
              <a:extLst>
                <a:ext uri="{FF2B5EF4-FFF2-40B4-BE49-F238E27FC236}">
                  <a16:creationId xmlns:a16="http://schemas.microsoft.com/office/drawing/2014/main" id="{B8165412-6330-48BE-B445-FAAB2F0B1F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9989" y="2962538"/>
              <a:ext cx="704949" cy="398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F4454E4-9680-497E-ABE7-7C0DF481B5FF}"/>
              </a:ext>
            </a:extLst>
          </p:cNvPr>
          <p:cNvGrpSpPr/>
          <p:nvPr/>
        </p:nvGrpSpPr>
        <p:grpSpPr>
          <a:xfrm>
            <a:off x="2594281" y="2445222"/>
            <a:ext cx="4294174" cy="1751344"/>
            <a:chOff x="2594281" y="2182754"/>
            <a:chExt cx="4294174" cy="1751344"/>
          </a:xfrm>
        </p:grpSpPr>
        <p:cxnSp>
          <p:nvCxnSpPr>
            <p:cNvPr id="15" name="Straight Arrow Connector 18">
              <a:extLst>
                <a:ext uri="{FF2B5EF4-FFF2-40B4-BE49-F238E27FC236}">
                  <a16:creationId xmlns:a16="http://schemas.microsoft.com/office/drawing/2014/main" id="{3BFA2A4D-C77F-4BA6-9068-923E1DC44000}"/>
                </a:ext>
              </a:extLst>
            </p:cNvPr>
            <p:cNvCxnSpPr/>
            <p:nvPr/>
          </p:nvCxnSpPr>
          <p:spPr>
            <a:xfrm>
              <a:off x="3233210" y="2182754"/>
              <a:ext cx="0" cy="471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8939EDB8-E1B1-4EE4-ACE2-D2136EA5A831}"/>
                </a:ext>
              </a:extLst>
            </p:cNvPr>
            <p:cNvSpPr txBox="1"/>
            <p:nvPr/>
          </p:nvSpPr>
          <p:spPr>
            <a:xfrm>
              <a:off x="2594281" y="2666875"/>
              <a:ext cx="119030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VM base box</a:t>
              </a:r>
            </a:p>
          </p:txBody>
        </p:sp>
        <p:cxnSp>
          <p:nvCxnSpPr>
            <p:cNvPr id="50" name="Straight Arrow Connector 10">
              <a:extLst>
                <a:ext uri="{FF2B5EF4-FFF2-40B4-BE49-F238E27FC236}">
                  <a16:creationId xmlns:a16="http://schemas.microsoft.com/office/drawing/2014/main" id="{414FEAAC-5279-4326-AC49-1A44CC8BE8EE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2944671"/>
              <a:ext cx="0" cy="416596"/>
            </a:xfrm>
            <a:prstGeom prst="straightConnector1">
              <a:avLst/>
            </a:prstGeom>
            <a:solidFill>
              <a:schemeClr val="bg1"/>
            </a:solidFill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11">
              <a:extLst>
                <a:ext uri="{FF2B5EF4-FFF2-40B4-BE49-F238E27FC236}">
                  <a16:creationId xmlns:a16="http://schemas.microsoft.com/office/drawing/2014/main" id="{4946027F-0EE7-486B-8A5B-24C008EA28E7}"/>
                </a:ext>
              </a:extLst>
            </p:cNvPr>
            <p:cNvSpPr txBox="1"/>
            <p:nvPr/>
          </p:nvSpPr>
          <p:spPr>
            <a:xfrm>
              <a:off x="4056793" y="2653699"/>
              <a:ext cx="1431132" cy="3000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Vagrant file</a:t>
              </a:r>
            </a:p>
          </p:txBody>
        </p:sp>
        <p:cxnSp>
          <p:nvCxnSpPr>
            <p:cNvPr id="52" name="Straight Arrow Connector 12">
              <a:extLst>
                <a:ext uri="{FF2B5EF4-FFF2-40B4-BE49-F238E27FC236}">
                  <a16:creationId xmlns:a16="http://schemas.microsoft.com/office/drawing/2014/main" id="{B1A3DED8-D4EE-4581-A5C3-4A52B6C7F2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3285" y="2999929"/>
              <a:ext cx="1009192" cy="352492"/>
            </a:xfrm>
            <a:prstGeom prst="straightConnector1">
              <a:avLst/>
            </a:prstGeom>
            <a:solidFill>
              <a:schemeClr val="bg1"/>
            </a:solidFill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13">
              <a:extLst>
                <a:ext uri="{FF2B5EF4-FFF2-40B4-BE49-F238E27FC236}">
                  <a16:creationId xmlns:a16="http://schemas.microsoft.com/office/drawing/2014/main" id="{43849A93-41AC-4B47-9586-9613ED73B7EA}"/>
                </a:ext>
              </a:extLst>
            </p:cNvPr>
            <p:cNvSpPr txBox="1"/>
            <p:nvPr/>
          </p:nvSpPr>
          <p:spPr>
            <a:xfrm>
              <a:off x="5285827" y="2662456"/>
              <a:ext cx="1602628" cy="3000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Provisioning script</a:t>
              </a:r>
            </a:p>
          </p:txBody>
        </p:sp>
        <p:pic>
          <p:nvPicPr>
            <p:cNvPr id="56" name="Afbeelding 3">
              <a:extLst>
                <a:ext uri="{FF2B5EF4-FFF2-40B4-BE49-F238E27FC236}">
                  <a16:creationId xmlns:a16="http://schemas.microsoft.com/office/drawing/2014/main" id="{DCE28B6E-999E-41A0-8779-EFEC8DD82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0328" y="3472776"/>
              <a:ext cx="1703343" cy="461322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61" name="Straight Arrow Connector 12">
              <a:extLst>
                <a:ext uri="{FF2B5EF4-FFF2-40B4-BE49-F238E27FC236}">
                  <a16:creationId xmlns:a16="http://schemas.microsoft.com/office/drawing/2014/main" id="{55F6DE97-5FA9-4577-99C8-C53A43584ECA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3189432" y="2966957"/>
              <a:ext cx="1041284" cy="394310"/>
            </a:xfrm>
            <a:prstGeom prst="straightConnector1">
              <a:avLst/>
            </a:prstGeom>
            <a:solidFill>
              <a:schemeClr val="bg1"/>
            </a:solidFill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D3A96D8-6129-4982-AA67-084459FF03F4}"/>
              </a:ext>
            </a:extLst>
          </p:cNvPr>
          <p:cNvGrpSpPr/>
          <p:nvPr/>
        </p:nvGrpSpPr>
        <p:grpSpPr>
          <a:xfrm>
            <a:off x="5487925" y="3403388"/>
            <a:ext cx="3151662" cy="1235682"/>
            <a:chOff x="5487925" y="3140920"/>
            <a:chExt cx="3151662" cy="123568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E6C6BF0-B5AB-4DCC-891B-C5731C33626D}"/>
                </a:ext>
              </a:extLst>
            </p:cNvPr>
            <p:cNvGrpSpPr/>
            <p:nvPr/>
          </p:nvGrpSpPr>
          <p:grpSpPr>
            <a:xfrm>
              <a:off x="6827911" y="3140920"/>
              <a:ext cx="1811676" cy="1235682"/>
              <a:chOff x="6827911" y="3140920"/>
              <a:chExt cx="1811676" cy="1235682"/>
            </a:xfrm>
          </p:grpSpPr>
          <p:sp>
            <p:nvSpPr>
              <p:cNvPr id="72" name="TextBox 13">
                <a:extLst>
                  <a:ext uri="{FF2B5EF4-FFF2-40B4-BE49-F238E27FC236}">
                    <a16:creationId xmlns:a16="http://schemas.microsoft.com/office/drawing/2014/main" id="{352D6D09-E8B0-4289-AB2D-5E4D9EBDDF4C}"/>
                  </a:ext>
                </a:extLst>
              </p:cNvPr>
              <p:cNvSpPr txBox="1"/>
              <p:nvPr/>
            </p:nvSpPr>
            <p:spPr>
              <a:xfrm>
                <a:off x="7036959" y="4076520"/>
                <a:ext cx="1602628" cy="3000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Ready to use VM</a:t>
                </a:r>
              </a:p>
            </p:txBody>
          </p:sp>
          <p:pic>
            <p:nvPicPr>
              <p:cNvPr id="73" name="Picture 2" descr="Image result for virtualbox">
                <a:extLst>
                  <a:ext uri="{FF2B5EF4-FFF2-40B4-BE49-F238E27FC236}">
                    <a16:creationId xmlns:a16="http://schemas.microsoft.com/office/drawing/2014/main" id="{46372D2C-FE8F-4A1B-A96F-813AD5225C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27911" y="3140920"/>
                <a:ext cx="1703343" cy="983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4" name="Straight Arrow Connector 12">
              <a:extLst>
                <a:ext uri="{FF2B5EF4-FFF2-40B4-BE49-F238E27FC236}">
                  <a16:creationId xmlns:a16="http://schemas.microsoft.com/office/drawing/2014/main" id="{D4ABEEA8-FEDB-4B81-B596-C8D00B36CA62}"/>
                </a:ext>
              </a:extLst>
            </p:cNvPr>
            <p:cNvCxnSpPr>
              <a:cxnSpLocks/>
            </p:cNvCxnSpPr>
            <p:nvPr/>
          </p:nvCxnSpPr>
          <p:spPr>
            <a:xfrm>
              <a:off x="5487925" y="3742267"/>
              <a:ext cx="1339986" cy="0"/>
            </a:xfrm>
            <a:prstGeom prst="straightConnector1">
              <a:avLst/>
            </a:prstGeom>
            <a:solidFill>
              <a:schemeClr val="bg1"/>
            </a:solidFill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9B02D0B-F6EF-4072-8EA9-AF7E8AE87731}"/>
              </a:ext>
            </a:extLst>
          </p:cNvPr>
          <p:cNvGrpSpPr/>
          <p:nvPr/>
        </p:nvGrpSpPr>
        <p:grpSpPr>
          <a:xfrm>
            <a:off x="6663267" y="1232851"/>
            <a:ext cx="2539994" cy="1665316"/>
            <a:chOff x="6663267" y="970383"/>
            <a:chExt cx="2539994" cy="1665316"/>
          </a:xfrm>
        </p:grpSpPr>
        <p:sp>
          <p:nvSpPr>
            <p:cNvPr id="87" name="Speech Bubble: Oval 86">
              <a:extLst>
                <a:ext uri="{FF2B5EF4-FFF2-40B4-BE49-F238E27FC236}">
                  <a16:creationId xmlns:a16="http://schemas.microsoft.com/office/drawing/2014/main" id="{11AA4951-1699-4B88-B15A-F94515770636}"/>
                </a:ext>
              </a:extLst>
            </p:cNvPr>
            <p:cNvSpPr/>
            <p:nvPr/>
          </p:nvSpPr>
          <p:spPr>
            <a:xfrm>
              <a:off x="6663267" y="970383"/>
              <a:ext cx="2539994" cy="1665316"/>
            </a:xfrm>
            <a:prstGeom prst="wedgeEllipseCallout">
              <a:avLst>
                <a:gd name="adj1" fmla="val -50821"/>
                <a:gd name="adj2" fmla="val 5158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10" descr="Image result for java">
              <a:extLst>
                <a:ext uri="{FF2B5EF4-FFF2-40B4-BE49-F238E27FC236}">
                  <a16:creationId xmlns:a16="http://schemas.microsoft.com/office/drawing/2014/main" id="{C21FA20E-A763-4FC4-86C2-2B5D4F8AE9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141" y="1130650"/>
              <a:ext cx="1016514" cy="61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Image result for spring tool suite">
              <a:extLst>
                <a:ext uri="{FF2B5EF4-FFF2-40B4-BE49-F238E27FC236}">
                  <a16:creationId xmlns:a16="http://schemas.microsoft.com/office/drawing/2014/main" id="{52C9DFE5-A0D0-4A1E-BB57-2BB40C30F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156" y="1801528"/>
              <a:ext cx="702172" cy="777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18" descr="Image result for kafka">
              <a:extLst>
                <a:ext uri="{FF2B5EF4-FFF2-40B4-BE49-F238E27FC236}">
                  <a16:creationId xmlns:a16="http://schemas.microsoft.com/office/drawing/2014/main" id="{14DC0C1C-8013-4123-9872-3B7A7D7710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59" b="27600"/>
            <a:stretch/>
          </p:blipFill>
          <p:spPr bwMode="auto">
            <a:xfrm>
              <a:off x="8056754" y="1684046"/>
              <a:ext cx="1099851" cy="490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190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nclusion_presentatie_v1" id="{63523A67-E9AE-C042-B69D-21F7ED4E4386}" vid="{0B1A04EB-3E24-5C48-AA52-37779D8ED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E89E73C3FDB0459BD38376ADEE0890" ma:contentTypeVersion="0" ma:contentTypeDescription="Create a new document." ma:contentTypeScope="" ma:versionID="421a6a08894b3b75684f906de57a320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4D90A0-9B82-4F8E-8ADE-39CE56864A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36CD6E7-E353-4E7F-94A5-EC98CDECD98F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D98D3BE-EED3-483D-8008-3171986277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Conclusion_presentatie_v1</Template>
  <TotalTime>1496</TotalTime>
  <Words>438</Words>
  <Application>Microsoft Office PowerPoint</Application>
  <PresentationFormat>On-screen Show (16:9)</PresentationFormat>
  <Paragraphs>180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Comic Sans MS</vt:lpstr>
      <vt:lpstr>Office-thema</vt:lpstr>
      <vt:lpstr>Virtual Machines for use in PoC, development, tryout, workshop</vt:lpstr>
      <vt:lpstr>Virtual machines</vt:lpstr>
      <vt:lpstr>Prebuild VMs Why not use those?</vt:lpstr>
      <vt:lpstr>Prebuild VMs</vt:lpstr>
      <vt:lpstr>Prebuild VMs Might not suit your specific needs</vt:lpstr>
      <vt:lpstr>Creating your own VMs</vt:lpstr>
      <vt:lpstr>Creating your own VMs</vt:lpstr>
      <vt:lpstr>Creating your own VMs</vt:lpstr>
      <vt:lpstr>Creating your own VMs</vt:lpstr>
      <vt:lpstr>Creating your own VMs Kickstart</vt:lpstr>
      <vt:lpstr>Creating your own VMs Kickstart: how does it work?</vt:lpstr>
      <vt:lpstr>Creating your own VMs preseed</vt:lpstr>
      <vt:lpstr>packer</vt:lpstr>
      <vt:lpstr>Packer How does it look?</vt:lpstr>
      <vt:lpstr>PowerPoint Presentation</vt:lpstr>
      <vt:lpstr>PowerPoint Presentation</vt:lpstr>
      <vt:lpstr>Workshop 1 introduction</vt:lpstr>
      <vt:lpstr>Workshop 1 introduction. Automation Topics covered</vt:lpstr>
      <vt:lpstr>Workshop 1 introduction: Automation What helps Vagrant you with?</vt:lpstr>
      <vt:lpstr>Workshop 2 introduction. Networking Topics covered</vt:lpstr>
      <vt:lpstr>Workshop links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IOT</dc:title>
  <dc:creator>Robbrecht Amerongen</dc:creator>
  <cp:keywords>internet of things</cp:keywords>
  <dc:description>Conclusion - versie 1 - juni 2017
Ontwerp: Humming
Template: Ton Persoon</dc:description>
  <cp:lastModifiedBy>Maarten Smeets</cp:lastModifiedBy>
  <cp:revision>331</cp:revision>
  <dcterms:created xsi:type="dcterms:W3CDTF">2017-07-05T06:19:11Z</dcterms:created>
  <dcterms:modified xsi:type="dcterms:W3CDTF">2018-08-23T13:55:45Z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0x0101008FE89E73C3FDB0459BD38376ADEE0890</vt:lpwstr>
  </property>
</Properties>
</file>